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2" r:id="rId2"/>
    <p:sldId id="572" r:id="rId3"/>
    <p:sldId id="576" r:id="rId4"/>
    <p:sldId id="575" r:id="rId5"/>
    <p:sldId id="561" r:id="rId6"/>
    <p:sldId id="562" r:id="rId7"/>
    <p:sldId id="565" r:id="rId8"/>
    <p:sldId id="577" r:id="rId9"/>
    <p:sldId id="566" r:id="rId10"/>
    <p:sldId id="564" r:id="rId11"/>
    <p:sldId id="567" r:id="rId12"/>
    <p:sldId id="568" r:id="rId13"/>
    <p:sldId id="569" r:id="rId14"/>
    <p:sldId id="570" r:id="rId15"/>
  </p:sldIdLst>
  <p:sldSz cx="9144000" cy="6858000" type="screen4x3"/>
  <p:notesSz cx="6858000" cy="9144000"/>
  <p:custDataLst>
    <p:tags r:id="rId17"/>
  </p:custData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6FFCC475-DC29-4624-801F-E3A0BB3BA082}">
          <p14:sldIdLst>
            <p14:sldId id="262"/>
            <p14:sldId id="572"/>
            <p14:sldId id="576"/>
            <p14:sldId id="575"/>
            <p14:sldId id="561"/>
            <p14:sldId id="562"/>
            <p14:sldId id="565"/>
            <p14:sldId id="577"/>
            <p14:sldId id="566"/>
            <p14:sldId id="564"/>
            <p14:sldId id="567"/>
            <p14:sldId id="568"/>
            <p14:sldId id="569"/>
          </p14:sldIdLst>
        </p14:section>
        <p14:section name="Abschnitt ohne Titel" id="{BF16621A-255B-46E9-9FA3-FD7FCB1ED99D}">
          <p14:sldIdLst>
            <p14:sldId id="5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CC99FF"/>
    <a:srgbClr val="2160A6"/>
    <a:srgbClr val="12488A"/>
    <a:srgbClr val="4F6BB5"/>
    <a:srgbClr val="636463"/>
    <a:srgbClr val="8A8A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4" autoAdjust="0"/>
    <p:restoredTop sz="95013" autoAdjust="0"/>
  </p:normalViewPr>
  <p:slideViewPr>
    <p:cSldViewPr snapToGrid="0" snapToObjects="1">
      <p:cViewPr varScale="1">
        <p:scale>
          <a:sx n="82" d="100"/>
          <a:sy n="82" d="100"/>
        </p:scale>
        <p:origin x="58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2" d="100"/>
          <a:sy n="62" d="100"/>
        </p:scale>
        <p:origin x="2072" y="3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65FFC0-AD61-40F9-AC49-D143D6B20F37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D2FEA4A5-F4E2-4000-97CC-1F4F3DB9A7EB}">
      <dgm:prSet phldrT="[Text]"/>
      <dgm:spPr/>
      <dgm:t>
        <a:bodyPr/>
        <a:lstStyle/>
        <a:p>
          <a:r>
            <a:rPr lang="de-DE" dirty="0">
              <a:solidFill>
                <a:srgbClr val="CC99FF"/>
              </a:solidFill>
            </a:rPr>
            <a:t>Faktor 1</a:t>
          </a:r>
        </a:p>
      </dgm:t>
    </dgm:pt>
    <dgm:pt modelId="{D396BCF1-8703-4766-B428-F4A257BA7F4B}" type="parTrans" cxnId="{421DB47A-3B3D-4E43-8C5F-08F70C200A1E}">
      <dgm:prSet/>
      <dgm:spPr/>
      <dgm:t>
        <a:bodyPr/>
        <a:lstStyle/>
        <a:p>
          <a:endParaRPr lang="de-DE"/>
        </a:p>
      </dgm:t>
    </dgm:pt>
    <dgm:pt modelId="{309A8BB4-C3BC-4F4A-A7A8-A43A8A03A582}" type="sibTrans" cxnId="{421DB47A-3B3D-4E43-8C5F-08F70C200A1E}">
      <dgm:prSet/>
      <dgm:spPr/>
      <dgm:t>
        <a:bodyPr/>
        <a:lstStyle/>
        <a:p>
          <a:endParaRPr lang="de-DE"/>
        </a:p>
      </dgm:t>
    </dgm:pt>
    <dgm:pt modelId="{848CC0D7-6949-4B7F-AD44-30B6CAB7AEA6}">
      <dgm:prSet phldrT="[Text]"/>
      <dgm:spPr/>
      <dgm:t>
        <a:bodyPr/>
        <a:lstStyle/>
        <a:p>
          <a:r>
            <a:rPr lang="de-DE" dirty="0">
              <a:solidFill>
                <a:srgbClr val="FF7C80"/>
              </a:solidFill>
            </a:rPr>
            <a:t>Faktor 2</a:t>
          </a:r>
        </a:p>
      </dgm:t>
    </dgm:pt>
    <dgm:pt modelId="{18DEEDFE-6148-40C9-829E-05318DACBC25}" type="parTrans" cxnId="{B8E47A56-E052-491A-8F98-BF697AD03235}">
      <dgm:prSet/>
      <dgm:spPr/>
      <dgm:t>
        <a:bodyPr/>
        <a:lstStyle/>
        <a:p>
          <a:endParaRPr lang="de-DE"/>
        </a:p>
      </dgm:t>
    </dgm:pt>
    <dgm:pt modelId="{A849ADF6-1305-46D5-86F7-854C2C121593}" type="sibTrans" cxnId="{B8E47A56-E052-491A-8F98-BF697AD03235}">
      <dgm:prSet/>
      <dgm:spPr/>
      <dgm:t>
        <a:bodyPr/>
        <a:lstStyle/>
        <a:p>
          <a:endParaRPr lang="de-DE"/>
        </a:p>
      </dgm:t>
    </dgm:pt>
    <dgm:pt modelId="{D7740124-08F4-453C-A17D-E1DFB422A689}">
      <dgm:prSet phldrT="[Text]"/>
      <dgm:spPr/>
      <dgm:t>
        <a:bodyPr/>
        <a:lstStyle/>
        <a:p>
          <a:r>
            <a:rPr lang="de-DE" dirty="0">
              <a:solidFill>
                <a:schemeClr val="bg2"/>
              </a:solidFill>
            </a:rPr>
            <a:t>Faktor 3</a:t>
          </a:r>
        </a:p>
      </dgm:t>
    </dgm:pt>
    <dgm:pt modelId="{C16A929D-B94A-48FB-AD4E-5F7CAF57372D}" type="parTrans" cxnId="{BF2BD439-41B3-4D5C-9E2D-A5D0997B6382}">
      <dgm:prSet/>
      <dgm:spPr/>
      <dgm:t>
        <a:bodyPr/>
        <a:lstStyle/>
        <a:p>
          <a:endParaRPr lang="de-DE"/>
        </a:p>
      </dgm:t>
    </dgm:pt>
    <dgm:pt modelId="{764625AF-2E64-4582-A7ED-B5F95D1C4FC6}" type="sibTrans" cxnId="{BF2BD439-41B3-4D5C-9E2D-A5D0997B6382}">
      <dgm:prSet/>
      <dgm:spPr/>
      <dgm:t>
        <a:bodyPr/>
        <a:lstStyle/>
        <a:p>
          <a:endParaRPr lang="de-DE"/>
        </a:p>
      </dgm:t>
    </dgm:pt>
    <dgm:pt modelId="{6FE03E46-28CE-4DBD-B974-52D94B3EA022}" type="pres">
      <dgm:prSet presAssocID="{3865FFC0-AD61-40F9-AC49-D143D6B20F37}" presName="Name0" presStyleCnt="0">
        <dgm:presLayoutVars>
          <dgm:dir/>
          <dgm:resizeHandles/>
        </dgm:presLayoutVars>
      </dgm:prSet>
      <dgm:spPr/>
    </dgm:pt>
    <dgm:pt modelId="{C37C323D-C173-41BF-AE08-DB9C8466C996}" type="pres">
      <dgm:prSet presAssocID="{D2FEA4A5-F4E2-4000-97CC-1F4F3DB9A7EB}" presName="composite" presStyleCnt="0"/>
      <dgm:spPr/>
    </dgm:pt>
    <dgm:pt modelId="{4D32CC0F-708B-46F5-A786-0D1955130CDC}" type="pres">
      <dgm:prSet presAssocID="{D2FEA4A5-F4E2-4000-97CC-1F4F3DB9A7EB}" presName="rect1" presStyleLbl="bgImgPlace1" presStyleIdx="0" presStyleCnt="3" custLinFactNeighborX="38" custLinFactNeighborY="166"/>
      <dgm:spPr/>
    </dgm:pt>
    <dgm:pt modelId="{C649334E-317F-4854-83DA-922DC2443DA7}" type="pres">
      <dgm:prSet presAssocID="{D2FEA4A5-F4E2-4000-97CC-1F4F3DB9A7EB}" presName="rect2" presStyleLbl="node1" presStyleIdx="0" presStyleCnt="3">
        <dgm:presLayoutVars>
          <dgm:bulletEnabled val="1"/>
        </dgm:presLayoutVars>
      </dgm:prSet>
      <dgm:spPr/>
    </dgm:pt>
    <dgm:pt modelId="{B63AA024-C559-4BE1-9F28-7549008F89AB}" type="pres">
      <dgm:prSet presAssocID="{309A8BB4-C3BC-4F4A-A7A8-A43A8A03A582}" presName="sibTrans" presStyleCnt="0"/>
      <dgm:spPr/>
    </dgm:pt>
    <dgm:pt modelId="{2D756D60-0CA7-4E23-90B3-9955046B769A}" type="pres">
      <dgm:prSet presAssocID="{848CC0D7-6949-4B7F-AD44-30B6CAB7AEA6}" presName="composite" presStyleCnt="0"/>
      <dgm:spPr/>
    </dgm:pt>
    <dgm:pt modelId="{3C31459F-DACF-4FA5-B7B2-8EB399FF3877}" type="pres">
      <dgm:prSet presAssocID="{848CC0D7-6949-4B7F-AD44-30B6CAB7AEA6}" presName="rect1" presStyleLbl="bgImgPlace1" presStyleIdx="1" presStyleCnt="3"/>
      <dgm:spPr/>
    </dgm:pt>
    <dgm:pt modelId="{4EA61A4D-1D26-4F6F-AFFA-54A43E4BD969}" type="pres">
      <dgm:prSet presAssocID="{848CC0D7-6949-4B7F-AD44-30B6CAB7AEA6}" presName="rect2" presStyleLbl="node1" presStyleIdx="1" presStyleCnt="3">
        <dgm:presLayoutVars>
          <dgm:bulletEnabled val="1"/>
        </dgm:presLayoutVars>
      </dgm:prSet>
      <dgm:spPr/>
    </dgm:pt>
    <dgm:pt modelId="{0F9F7E53-EFAC-492A-B0BD-7AD2CE33DC76}" type="pres">
      <dgm:prSet presAssocID="{A849ADF6-1305-46D5-86F7-854C2C121593}" presName="sibTrans" presStyleCnt="0"/>
      <dgm:spPr/>
    </dgm:pt>
    <dgm:pt modelId="{65C6E4F5-E9B4-4675-95D1-059275519A04}" type="pres">
      <dgm:prSet presAssocID="{D7740124-08F4-453C-A17D-E1DFB422A689}" presName="composite" presStyleCnt="0"/>
      <dgm:spPr/>
    </dgm:pt>
    <dgm:pt modelId="{BAA58CC4-A043-4C29-ACC3-B9E5FCE9A0AD}" type="pres">
      <dgm:prSet presAssocID="{D7740124-08F4-453C-A17D-E1DFB422A689}" presName="rect1" presStyleLbl="bgImgPlace1" presStyleIdx="2" presStyleCnt="3"/>
      <dgm:spPr/>
    </dgm:pt>
    <dgm:pt modelId="{8D644DC1-B7B6-4258-BC50-DA42D6944449}" type="pres">
      <dgm:prSet presAssocID="{D7740124-08F4-453C-A17D-E1DFB422A689}" presName="rect2" presStyleLbl="node1" presStyleIdx="2" presStyleCnt="3">
        <dgm:presLayoutVars>
          <dgm:bulletEnabled val="1"/>
        </dgm:presLayoutVars>
      </dgm:prSet>
      <dgm:spPr/>
    </dgm:pt>
  </dgm:ptLst>
  <dgm:cxnLst>
    <dgm:cxn modelId="{BF2BD439-41B3-4D5C-9E2D-A5D0997B6382}" srcId="{3865FFC0-AD61-40F9-AC49-D143D6B20F37}" destId="{D7740124-08F4-453C-A17D-E1DFB422A689}" srcOrd="2" destOrd="0" parTransId="{C16A929D-B94A-48FB-AD4E-5F7CAF57372D}" sibTransId="{764625AF-2E64-4582-A7ED-B5F95D1C4FC6}"/>
    <dgm:cxn modelId="{B8E47A56-E052-491A-8F98-BF697AD03235}" srcId="{3865FFC0-AD61-40F9-AC49-D143D6B20F37}" destId="{848CC0D7-6949-4B7F-AD44-30B6CAB7AEA6}" srcOrd="1" destOrd="0" parTransId="{18DEEDFE-6148-40C9-829E-05318DACBC25}" sibTransId="{A849ADF6-1305-46D5-86F7-854C2C121593}"/>
    <dgm:cxn modelId="{421DB47A-3B3D-4E43-8C5F-08F70C200A1E}" srcId="{3865FFC0-AD61-40F9-AC49-D143D6B20F37}" destId="{D2FEA4A5-F4E2-4000-97CC-1F4F3DB9A7EB}" srcOrd="0" destOrd="0" parTransId="{D396BCF1-8703-4766-B428-F4A257BA7F4B}" sibTransId="{309A8BB4-C3BC-4F4A-A7A8-A43A8A03A582}"/>
    <dgm:cxn modelId="{7EE8DB88-55AD-4F02-AD99-983C2699725C}" type="presOf" srcId="{D7740124-08F4-453C-A17D-E1DFB422A689}" destId="{8D644DC1-B7B6-4258-BC50-DA42D6944449}" srcOrd="0" destOrd="0" presId="urn:microsoft.com/office/officeart/2008/layout/BendingPictureBlocks"/>
    <dgm:cxn modelId="{BC2A8E96-40D0-4AA6-B445-BF404A3BD9BF}" type="presOf" srcId="{848CC0D7-6949-4B7F-AD44-30B6CAB7AEA6}" destId="{4EA61A4D-1D26-4F6F-AFFA-54A43E4BD969}" srcOrd="0" destOrd="0" presId="urn:microsoft.com/office/officeart/2008/layout/BendingPictureBlocks"/>
    <dgm:cxn modelId="{901DB596-BA6D-4BED-8997-2E9D1ABF6485}" type="presOf" srcId="{D2FEA4A5-F4E2-4000-97CC-1F4F3DB9A7EB}" destId="{C649334E-317F-4854-83DA-922DC2443DA7}" srcOrd="0" destOrd="0" presId="urn:microsoft.com/office/officeart/2008/layout/BendingPictureBlocks"/>
    <dgm:cxn modelId="{1C879EA0-F962-468F-9EC1-3C3D396BF027}" type="presOf" srcId="{3865FFC0-AD61-40F9-AC49-D143D6B20F37}" destId="{6FE03E46-28CE-4DBD-B974-52D94B3EA022}" srcOrd="0" destOrd="0" presId="urn:microsoft.com/office/officeart/2008/layout/BendingPictureBlocks"/>
    <dgm:cxn modelId="{C2156CBD-9E95-43DE-B2E8-9C3A7AF7BF93}" type="presParOf" srcId="{6FE03E46-28CE-4DBD-B974-52D94B3EA022}" destId="{C37C323D-C173-41BF-AE08-DB9C8466C996}" srcOrd="0" destOrd="0" presId="urn:microsoft.com/office/officeart/2008/layout/BendingPictureBlocks"/>
    <dgm:cxn modelId="{C77E1D77-880F-4593-9412-6DB69B3C582D}" type="presParOf" srcId="{C37C323D-C173-41BF-AE08-DB9C8466C996}" destId="{4D32CC0F-708B-46F5-A786-0D1955130CDC}" srcOrd="0" destOrd="0" presId="urn:microsoft.com/office/officeart/2008/layout/BendingPictureBlocks"/>
    <dgm:cxn modelId="{432614AB-D21F-4095-94E0-1B01A6BC666A}" type="presParOf" srcId="{C37C323D-C173-41BF-AE08-DB9C8466C996}" destId="{C649334E-317F-4854-83DA-922DC2443DA7}" srcOrd="1" destOrd="0" presId="urn:microsoft.com/office/officeart/2008/layout/BendingPictureBlocks"/>
    <dgm:cxn modelId="{D3A05554-7F2F-4272-ADA3-664AFC9A023B}" type="presParOf" srcId="{6FE03E46-28CE-4DBD-B974-52D94B3EA022}" destId="{B63AA024-C559-4BE1-9F28-7549008F89AB}" srcOrd="1" destOrd="0" presId="urn:microsoft.com/office/officeart/2008/layout/BendingPictureBlocks"/>
    <dgm:cxn modelId="{097DC2FF-BCB6-43CB-B110-7DF0EA7D8740}" type="presParOf" srcId="{6FE03E46-28CE-4DBD-B974-52D94B3EA022}" destId="{2D756D60-0CA7-4E23-90B3-9955046B769A}" srcOrd="2" destOrd="0" presId="urn:microsoft.com/office/officeart/2008/layout/BendingPictureBlocks"/>
    <dgm:cxn modelId="{B193162D-9CC1-4268-9F85-687AD478B743}" type="presParOf" srcId="{2D756D60-0CA7-4E23-90B3-9955046B769A}" destId="{3C31459F-DACF-4FA5-B7B2-8EB399FF3877}" srcOrd="0" destOrd="0" presId="urn:microsoft.com/office/officeart/2008/layout/BendingPictureBlocks"/>
    <dgm:cxn modelId="{65E8FB88-0F1C-4BA2-8098-F52BC00D5ED6}" type="presParOf" srcId="{2D756D60-0CA7-4E23-90B3-9955046B769A}" destId="{4EA61A4D-1D26-4F6F-AFFA-54A43E4BD969}" srcOrd="1" destOrd="0" presId="urn:microsoft.com/office/officeart/2008/layout/BendingPictureBlocks"/>
    <dgm:cxn modelId="{0E036211-5A04-46C1-8DA9-20B85F96E99E}" type="presParOf" srcId="{6FE03E46-28CE-4DBD-B974-52D94B3EA022}" destId="{0F9F7E53-EFAC-492A-B0BD-7AD2CE33DC76}" srcOrd="3" destOrd="0" presId="urn:microsoft.com/office/officeart/2008/layout/BendingPictureBlocks"/>
    <dgm:cxn modelId="{1C7DE606-7832-44C9-86FC-DDBC64353749}" type="presParOf" srcId="{6FE03E46-28CE-4DBD-B974-52D94B3EA022}" destId="{65C6E4F5-E9B4-4675-95D1-059275519A04}" srcOrd="4" destOrd="0" presId="urn:microsoft.com/office/officeart/2008/layout/BendingPictureBlocks"/>
    <dgm:cxn modelId="{6376E10B-8CDA-40A5-B5A2-0C8E9B29E9D1}" type="presParOf" srcId="{65C6E4F5-E9B4-4675-95D1-059275519A04}" destId="{BAA58CC4-A043-4C29-ACC3-B9E5FCE9A0AD}" srcOrd="0" destOrd="0" presId="urn:microsoft.com/office/officeart/2008/layout/BendingPictureBlocks"/>
    <dgm:cxn modelId="{793997B0-68B7-46BD-BF51-D2658FBF1B78}" type="presParOf" srcId="{65C6E4F5-E9B4-4675-95D1-059275519A04}" destId="{8D644DC1-B7B6-4258-BC50-DA42D6944449}" srcOrd="1" destOrd="0" presId="urn:microsoft.com/office/officeart/2008/layout/BendingPictureBlock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2CC0F-708B-46F5-A786-0D1955130CDC}">
      <dsp:nvSpPr>
        <dsp:cNvPr id="0" name=""/>
        <dsp:cNvSpPr/>
      </dsp:nvSpPr>
      <dsp:spPr>
        <a:xfrm>
          <a:off x="994888" y="200840"/>
          <a:ext cx="1888016" cy="158795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49334E-317F-4854-83DA-922DC2443DA7}">
      <dsp:nvSpPr>
        <dsp:cNvPr id="0" name=""/>
        <dsp:cNvSpPr/>
      </dsp:nvSpPr>
      <dsp:spPr>
        <a:xfrm>
          <a:off x="290817" y="865752"/>
          <a:ext cx="1023237" cy="10232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>
              <a:solidFill>
                <a:srgbClr val="CC99FF"/>
              </a:solidFill>
            </a:rPr>
            <a:t>Faktor 1</a:t>
          </a:r>
        </a:p>
      </dsp:txBody>
      <dsp:txXfrm>
        <a:off x="290817" y="865752"/>
        <a:ext cx="1023237" cy="1023237"/>
      </dsp:txXfrm>
    </dsp:sp>
    <dsp:sp modelId="{3C31459F-DACF-4FA5-B7B2-8EB399FF3877}">
      <dsp:nvSpPr>
        <dsp:cNvPr id="0" name=""/>
        <dsp:cNvSpPr/>
      </dsp:nvSpPr>
      <dsp:spPr>
        <a:xfrm>
          <a:off x="3917165" y="198204"/>
          <a:ext cx="1888016" cy="158795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A61A4D-1D26-4F6F-AFFA-54A43E4BD969}">
      <dsp:nvSpPr>
        <dsp:cNvPr id="0" name=""/>
        <dsp:cNvSpPr/>
      </dsp:nvSpPr>
      <dsp:spPr>
        <a:xfrm>
          <a:off x="3213812" y="865752"/>
          <a:ext cx="1023237" cy="10232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>
              <a:solidFill>
                <a:srgbClr val="FF7C80"/>
              </a:solidFill>
            </a:rPr>
            <a:t>Faktor 2</a:t>
          </a:r>
        </a:p>
      </dsp:txBody>
      <dsp:txXfrm>
        <a:off x="3213812" y="865752"/>
        <a:ext cx="1023237" cy="1023237"/>
      </dsp:txXfrm>
    </dsp:sp>
    <dsp:sp modelId="{BAA58CC4-A043-4C29-ACC3-B9E5FCE9A0AD}">
      <dsp:nvSpPr>
        <dsp:cNvPr id="0" name=""/>
        <dsp:cNvSpPr/>
      </dsp:nvSpPr>
      <dsp:spPr>
        <a:xfrm>
          <a:off x="2455668" y="2175009"/>
          <a:ext cx="1888016" cy="158795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44DC1-B7B6-4258-BC50-DA42D6944449}">
      <dsp:nvSpPr>
        <dsp:cNvPr id="0" name=""/>
        <dsp:cNvSpPr/>
      </dsp:nvSpPr>
      <dsp:spPr>
        <a:xfrm>
          <a:off x="1752314" y="2842558"/>
          <a:ext cx="1023237" cy="10232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>
              <a:solidFill>
                <a:schemeClr val="bg2"/>
              </a:solidFill>
            </a:rPr>
            <a:t>Faktor 3</a:t>
          </a:r>
        </a:p>
      </dsp:txBody>
      <dsp:txXfrm>
        <a:off x="1752314" y="2842558"/>
        <a:ext cx="1023237" cy="10232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7B4DE-18DF-421C-A21F-1B6AB7FFCFC6}" type="datetimeFigureOut">
              <a:rPr lang="de-DE" smtClean="0"/>
              <a:t>24.04.2024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3A371-ABCB-4744-AA91-6E84C17459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0018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17758-1728-4431-ADE9-1124AE250698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026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5273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17758-1728-4431-ADE9-1124AE250698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3551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17758-1728-4431-ADE9-1124AE250698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0023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17758-1728-4431-ADE9-1124AE250698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3525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17758-1728-4431-ADE9-1124AE250698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5490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3A371-ABCB-4744-AA91-6E84C17459F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5555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3A371-ABCB-4744-AA91-6E84C17459F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1319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3A371-ABCB-4744-AA91-6E84C17459F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322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9565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2406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8891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297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CD167-69D4-42E5-B5D0-8D6C43AE4F0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767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it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rnold\bwSyncAndShare\Marketing\1.) Corporate Design\Logo\connecting background 0,8_Netz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239" b="29021"/>
          <a:stretch/>
        </p:blipFill>
        <p:spPr bwMode="auto">
          <a:xfrm rot="427759">
            <a:off x="7775577" y="1363917"/>
            <a:ext cx="1914626" cy="576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d 3" descr="AdobeStock_223572692.jpeg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257143"/>
            <a:ext cx="7010401" cy="4265897"/>
          </a:xfrm>
          <a:prstGeom prst="rect">
            <a:avLst/>
          </a:prstGeom>
        </p:spPr>
      </p:pic>
      <p:sp>
        <p:nvSpPr>
          <p:cNvPr id="17" name="Rechteck 1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Rechteck 17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6398" y="5699759"/>
            <a:ext cx="6384003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Kapitel</a:t>
            </a:r>
          </a:p>
        </p:txBody>
      </p:sp>
      <p:sp>
        <p:nvSpPr>
          <p:cNvPr id="2" name="Rechteck 1"/>
          <p:cNvSpPr/>
          <p:nvPr userDrawn="1"/>
        </p:nvSpPr>
        <p:spPr>
          <a:xfrm>
            <a:off x="1" y="3844006"/>
            <a:ext cx="5695461" cy="1275071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26399" y="4365219"/>
            <a:ext cx="4961601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45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Titel</a:t>
            </a: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6399" y="3844006"/>
            <a:ext cx="4961601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3" name="Rechteck 22"/>
          <p:cNvSpPr/>
          <p:nvPr userDrawn="1"/>
        </p:nvSpPr>
        <p:spPr>
          <a:xfrm>
            <a:off x="247539" y="404225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2488A"/>
              </a:solidFill>
              <a:latin typeface="Arial"/>
            </a:endParaRP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78339" y="6357072"/>
            <a:ext cx="2965661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4120863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Aufzählunge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05604" y="1788137"/>
            <a:ext cx="2539195" cy="553261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Clr>
                <a:srgbClr val="12488A"/>
              </a:buClr>
              <a:buFont typeface="Wingdings" charset="2"/>
              <a:buNone/>
              <a:defRPr sz="2000" b="1" cap="all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Überschrift</a:t>
            </a:r>
            <a:endParaRPr lang="ro-RO" dirty="0"/>
          </a:p>
        </p:txBody>
      </p:sp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cxnSp>
        <p:nvCxnSpPr>
          <p:cNvPr id="3" name="Gerade Verbindung 2"/>
          <p:cNvCxnSpPr/>
          <p:nvPr userDrawn="1"/>
        </p:nvCxnSpPr>
        <p:spPr>
          <a:xfrm>
            <a:off x="3007361" y="1788138"/>
            <a:ext cx="0" cy="4139741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170724" y="1788138"/>
            <a:ext cx="2539195" cy="553261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Clr>
                <a:srgbClr val="12488A"/>
              </a:buClr>
              <a:buFont typeface="Wingdings" charset="2"/>
              <a:buNone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Überschrift</a:t>
            </a:r>
            <a:endParaRPr lang="ro-RO" dirty="0"/>
          </a:p>
        </p:txBody>
      </p:sp>
      <p:sp>
        <p:nvSpPr>
          <p:cNvPr id="25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5995204" y="1783515"/>
            <a:ext cx="2539195" cy="553261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Clr>
                <a:srgbClr val="12488A"/>
              </a:buClr>
              <a:buFont typeface="Wingdings" charset="2"/>
              <a:buNone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Überschrift</a:t>
            </a:r>
            <a:endParaRPr lang="ro-RO" dirty="0"/>
          </a:p>
        </p:txBody>
      </p:sp>
      <p:cxnSp>
        <p:nvCxnSpPr>
          <p:cNvPr id="27" name="Gerade Verbindung 26"/>
          <p:cNvCxnSpPr/>
          <p:nvPr userDrawn="1"/>
        </p:nvCxnSpPr>
        <p:spPr>
          <a:xfrm>
            <a:off x="5852161" y="1783515"/>
            <a:ext cx="0" cy="4139741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9" name="Rechteck 28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3" name="Textfeld 2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4" name="Textplatzhalter 11"/>
          <p:cNvSpPr>
            <a:spLocks noGrp="1"/>
          </p:cNvSpPr>
          <p:nvPr>
            <p:ph type="body" sz="quarter" idx="31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  <p:sp>
        <p:nvSpPr>
          <p:cNvPr id="18" name="Textplatzhalter 6"/>
          <p:cNvSpPr>
            <a:spLocks noGrp="1"/>
          </p:cNvSpPr>
          <p:nvPr>
            <p:ph type="body" sz="quarter" idx="32" hasCustomPrompt="1"/>
          </p:nvPr>
        </p:nvSpPr>
        <p:spPr>
          <a:xfrm>
            <a:off x="302424" y="2429974"/>
            <a:ext cx="2542375" cy="349790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30" name="Textplatzhalter 6"/>
          <p:cNvSpPr>
            <a:spLocks noGrp="1"/>
          </p:cNvSpPr>
          <p:nvPr>
            <p:ph type="body" sz="quarter" idx="33" hasCustomPrompt="1"/>
          </p:nvPr>
        </p:nvSpPr>
        <p:spPr>
          <a:xfrm>
            <a:off x="3170723" y="2437154"/>
            <a:ext cx="2539195" cy="349072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panose="05000000000000000000" pitchFamily="2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  <a:p>
            <a:pPr lvl="0"/>
            <a:endParaRPr lang="de-DE" dirty="0"/>
          </a:p>
        </p:txBody>
      </p:sp>
      <p:sp>
        <p:nvSpPr>
          <p:cNvPr id="31" name="Textplatzhalter 6"/>
          <p:cNvSpPr>
            <a:spLocks noGrp="1"/>
          </p:cNvSpPr>
          <p:nvPr>
            <p:ph type="body" sz="quarter" idx="34" hasCustomPrompt="1"/>
          </p:nvPr>
        </p:nvSpPr>
        <p:spPr>
          <a:xfrm>
            <a:off x="5995204" y="2437154"/>
            <a:ext cx="2539195" cy="349072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3340517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6168571" y="1686070"/>
            <a:ext cx="2975429" cy="4671001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6" name="Bildplatzhalter 10"/>
          <p:cNvSpPr>
            <a:spLocks noGrp="1"/>
          </p:cNvSpPr>
          <p:nvPr>
            <p:ph type="pic" sz="quarter" idx="16" hasCustomPrompt="1"/>
          </p:nvPr>
        </p:nvSpPr>
        <p:spPr>
          <a:xfrm>
            <a:off x="5130800" y="2341563"/>
            <a:ext cx="3481387" cy="3480816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5" y="2341564"/>
            <a:ext cx="4388316" cy="3480816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</a:t>
            </a:r>
          </a:p>
          <a:p>
            <a:pPr lvl="0"/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05604" y="920286"/>
            <a:ext cx="5872162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Grafik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438659"/>
            <a:ext cx="5872735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8" name="Rechteck 17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1" name="Rechteck 20"/>
          <p:cNvSpPr/>
          <p:nvPr userDrawn="1"/>
        </p:nvSpPr>
        <p:spPr>
          <a:xfrm>
            <a:off x="8030307" y="6357072"/>
            <a:ext cx="1045308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171490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62645" y="2611120"/>
            <a:ext cx="4388316" cy="3480816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dolor.</a:t>
            </a:r>
          </a:p>
        </p:txBody>
      </p:sp>
      <p:sp>
        <p:nvSpPr>
          <p:cNvPr id="6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562644" y="1622300"/>
            <a:ext cx="438831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Grafik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4257040" y="113148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562644" y="1140673"/>
            <a:ext cx="438831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0"/>
            <a:ext cx="2975429" cy="6350001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Bildplatzhalter 10"/>
          <p:cNvSpPr>
            <a:spLocks noGrp="1"/>
          </p:cNvSpPr>
          <p:nvPr>
            <p:ph type="pic" sz="quarter" idx="16" hasCustomPrompt="1"/>
          </p:nvPr>
        </p:nvSpPr>
        <p:spPr>
          <a:xfrm>
            <a:off x="642938" y="2611120"/>
            <a:ext cx="3481387" cy="3480816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411033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6" name="Rechteck 25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große Grafik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0" name="Rechteck 29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7" name="Bildplatzhalter 10"/>
          <p:cNvSpPr>
            <a:spLocks noGrp="1"/>
          </p:cNvSpPr>
          <p:nvPr>
            <p:ph type="pic" sz="quarter" idx="27" hasCustomPrompt="1"/>
          </p:nvPr>
        </p:nvSpPr>
        <p:spPr>
          <a:xfrm>
            <a:off x="0" y="1483361"/>
            <a:ext cx="9144000" cy="4399280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31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3" y="6010216"/>
            <a:ext cx="4997917" cy="573464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Bilduntertitel</a:t>
            </a:r>
          </a:p>
          <a:p>
            <a:pPr lvl="0"/>
            <a:r>
              <a:rPr lang="de-DE" dirty="0"/>
              <a:t>2. Zeile</a:t>
            </a:r>
          </a:p>
        </p:txBody>
      </p:sp>
      <p:sp>
        <p:nvSpPr>
          <p:cNvPr id="14" name="Textfeld 13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84206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AdobeStock_187177194.jpe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38059"/>
            <a:ext cx="9144000" cy="2726981"/>
          </a:xfrm>
          <a:prstGeom prst="rect">
            <a:avLst/>
          </a:prstGeom>
        </p:spPr>
      </p:pic>
      <p:sp>
        <p:nvSpPr>
          <p:cNvPr id="9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2" y="5438738"/>
            <a:ext cx="4398519" cy="1063020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24" name="Textplatzhalter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05602" y="5034797"/>
            <a:ext cx="439851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Erläuterung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6" name="Rechteck 25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grpSp>
        <p:nvGrpSpPr>
          <p:cNvPr id="2" name="Gruppierung 1"/>
          <p:cNvGrpSpPr/>
          <p:nvPr userDrawn="1"/>
        </p:nvGrpSpPr>
        <p:grpSpPr>
          <a:xfrm>
            <a:off x="1823103" y="1573166"/>
            <a:ext cx="7167851" cy="3689028"/>
            <a:chOff x="2106689" y="1772666"/>
            <a:chExt cx="6591332" cy="3392315"/>
          </a:xfrm>
        </p:grpSpPr>
        <p:sp>
          <p:nvSpPr>
            <p:cNvPr id="10" name="Oval 9"/>
            <p:cNvSpPr/>
            <p:nvPr userDrawn="1"/>
          </p:nvSpPr>
          <p:spPr>
            <a:xfrm>
              <a:off x="5431046" y="1888404"/>
              <a:ext cx="3133295" cy="3133295"/>
            </a:xfrm>
            <a:prstGeom prst="ellipse">
              <a:avLst/>
            </a:prstGeom>
            <a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grpSp>
          <p:nvGrpSpPr>
            <p:cNvPr id="6" name="Gruppierung 5"/>
            <p:cNvGrpSpPr/>
            <p:nvPr userDrawn="1"/>
          </p:nvGrpSpPr>
          <p:grpSpPr>
            <a:xfrm>
              <a:off x="2106689" y="1772666"/>
              <a:ext cx="6591332" cy="3392315"/>
              <a:chOff x="2106689" y="1772666"/>
              <a:chExt cx="6591332" cy="3392315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5305706" y="1772666"/>
                <a:ext cx="3392315" cy="3392315"/>
              </a:xfrm>
              <a:prstGeom prst="ellipse">
                <a:avLst/>
              </a:prstGeom>
              <a:noFill/>
              <a:ln w="25400">
                <a:solidFill>
                  <a:srgbClr val="63646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5251277" y="3346370"/>
                <a:ext cx="108857" cy="108857"/>
              </a:xfrm>
              <a:prstGeom prst="ellipse">
                <a:avLst/>
              </a:prstGeom>
              <a:solidFill>
                <a:srgbClr val="636463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" name="Oval 21"/>
              <p:cNvSpPr/>
              <p:nvPr userDrawn="1"/>
            </p:nvSpPr>
            <p:spPr>
              <a:xfrm>
                <a:off x="2106689" y="4875944"/>
                <a:ext cx="108857" cy="108857"/>
              </a:xfrm>
              <a:prstGeom prst="ellipse">
                <a:avLst/>
              </a:prstGeom>
              <a:solidFill>
                <a:srgbClr val="636463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28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Grafik Fokus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0" name="Rechteck 29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1" name="Textfeld 30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32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446561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6" name="Rechteck 25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Grafik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0" name="Rechteck 29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1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3" y="5882704"/>
            <a:ext cx="4083517" cy="356626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Bilduntertitel</a:t>
            </a:r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4704080" y="1483361"/>
            <a:ext cx="4083517" cy="4399279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4704080" y="5882703"/>
            <a:ext cx="4083517" cy="356626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Bilduntertitel</a:t>
            </a:r>
          </a:p>
        </p:txBody>
      </p:sp>
      <p:sp>
        <p:nvSpPr>
          <p:cNvPr id="15" name="Bildplatzhalter 10"/>
          <p:cNvSpPr>
            <a:spLocks noGrp="1"/>
          </p:cNvSpPr>
          <p:nvPr>
            <p:ph type="pic" sz="quarter" idx="30" hasCustomPrompt="1"/>
          </p:nvPr>
        </p:nvSpPr>
        <p:spPr>
          <a:xfrm>
            <a:off x="305603" y="1483361"/>
            <a:ext cx="4083517" cy="4399279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7" name="Textfeld 16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763149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k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75494" y="4338320"/>
            <a:ext cx="3627546" cy="1447250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</a:t>
            </a:r>
            <a:r>
              <a:rPr lang="en-US" dirty="0"/>
              <a:t>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Grafik</a:t>
            </a: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cxnSp>
        <p:nvCxnSpPr>
          <p:cNvPr id="19" name="Gerade Verbindung 18"/>
          <p:cNvCxnSpPr/>
          <p:nvPr userDrawn="1"/>
        </p:nvCxnSpPr>
        <p:spPr>
          <a:xfrm>
            <a:off x="4368801" y="1483361"/>
            <a:ext cx="0" cy="4302210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4765843" y="4338320"/>
            <a:ext cx="3697437" cy="1447250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</a:t>
            </a:r>
            <a:r>
              <a:rPr lang="en-US" dirty="0"/>
              <a:t>.</a:t>
            </a:r>
          </a:p>
        </p:txBody>
      </p:sp>
      <p:sp>
        <p:nvSpPr>
          <p:cNvPr id="18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4704080" y="1483361"/>
            <a:ext cx="4083517" cy="2707639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2" name="Bildplatzhalter 10"/>
          <p:cNvSpPr>
            <a:spLocks noGrp="1"/>
          </p:cNvSpPr>
          <p:nvPr>
            <p:ph type="pic" sz="quarter" idx="30" hasCustomPrompt="1"/>
          </p:nvPr>
        </p:nvSpPr>
        <p:spPr>
          <a:xfrm>
            <a:off x="305603" y="1483361"/>
            <a:ext cx="3697437" cy="2707639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4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833986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124325" cy="635000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5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62645" y="2611120"/>
            <a:ext cx="4388316" cy="3236350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6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562644" y="1622300"/>
            <a:ext cx="4581356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Diagramm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4257040" y="113148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562644" y="1140673"/>
            <a:ext cx="438831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851763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988560" y="2341565"/>
            <a:ext cx="4162697" cy="34808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305605" y="2341564"/>
            <a:ext cx="4388316" cy="3480816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</a:t>
            </a:r>
          </a:p>
          <a:p>
            <a:pPr lvl="0"/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05603" y="920286"/>
            <a:ext cx="5758539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DIAGRAMM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305604" y="438659"/>
            <a:ext cx="575853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0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461943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-7257" y="1491778"/>
            <a:ext cx="9151257" cy="3506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4" y="5151120"/>
            <a:ext cx="8533595" cy="1205952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8" name="Rechteck 7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Diagramm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5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9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390545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it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rnold\bwSyncAndShare\Marketing\1.) Corporate Design\Logo\connecting background 0,8_Netz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239" b="29021"/>
          <a:stretch/>
        </p:blipFill>
        <p:spPr bwMode="auto">
          <a:xfrm rot="427759">
            <a:off x="7775577" y="1363917"/>
            <a:ext cx="1914626" cy="576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 userDrawn="1"/>
        </p:nvSpPr>
        <p:spPr>
          <a:xfrm>
            <a:off x="1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5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Titel Alternative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305605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Rechteck 17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05605" y="5699759"/>
            <a:ext cx="6704795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Kapitel</a:t>
            </a:r>
          </a:p>
        </p:txBody>
      </p:sp>
      <p:pic>
        <p:nvPicPr>
          <p:cNvPr id="20" name="Bild 19" descr="AdobeStock_223572692.jpeg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1" b="593"/>
          <a:stretch/>
        </p:blipFill>
        <p:spPr>
          <a:xfrm>
            <a:off x="-1" y="1257143"/>
            <a:ext cx="7010401" cy="4265897"/>
          </a:xfrm>
          <a:prstGeom prst="rect">
            <a:avLst/>
          </a:prstGeom>
        </p:spPr>
      </p:pic>
      <p:sp>
        <p:nvSpPr>
          <p:cNvPr id="14" name="Textplatzhalt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78339" y="6357072"/>
            <a:ext cx="2965661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394488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-7257" y="1491778"/>
            <a:ext cx="9151257" cy="296846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4" y="4739251"/>
            <a:ext cx="8533595" cy="1214509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8" name="Rechteck 7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Diagramm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5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7" name="Textfeld 16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691294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988560" y="1904684"/>
            <a:ext cx="4162697" cy="4150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05603" y="920286"/>
            <a:ext cx="5758539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DIAGRAMM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305604" y="438659"/>
            <a:ext cx="575853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-7257" y="1904685"/>
            <a:ext cx="4741817" cy="415067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9" name="Textfeld 18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0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35093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agramm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75494" y="4338320"/>
            <a:ext cx="3627546" cy="1447250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</a:t>
            </a:r>
            <a:r>
              <a:rPr lang="en-US" dirty="0"/>
              <a:t>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Diagramm</a:t>
            </a: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04926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cxnSp>
        <p:nvCxnSpPr>
          <p:cNvPr id="19" name="Gerade Verbindung 18"/>
          <p:cNvCxnSpPr/>
          <p:nvPr userDrawn="1"/>
        </p:nvCxnSpPr>
        <p:spPr>
          <a:xfrm>
            <a:off x="4368801" y="1789054"/>
            <a:ext cx="0" cy="3996517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4765843" y="4338320"/>
            <a:ext cx="3697437" cy="1447250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</a:t>
            </a:r>
            <a:r>
              <a:rPr lang="en-US" dirty="0"/>
              <a:t>.</a:t>
            </a:r>
          </a:p>
        </p:txBody>
      </p:sp>
      <p:sp>
        <p:nvSpPr>
          <p:cNvPr id="26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765843" y="1789054"/>
            <a:ext cx="3697437" cy="24070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7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375494" y="1789054"/>
            <a:ext cx="3627546" cy="24070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17946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Lerninhal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27272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3452806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354873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22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1104162" y="4362251"/>
            <a:ext cx="1009117" cy="10373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3" name="Bildplatzhalter 10"/>
          <p:cNvSpPr>
            <a:spLocks noGrp="1"/>
          </p:cNvSpPr>
          <p:nvPr>
            <p:ph type="pic" sz="quarter" idx="20" hasCustomPrompt="1"/>
          </p:nvPr>
        </p:nvSpPr>
        <p:spPr>
          <a:xfrm>
            <a:off x="4142002" y="4362251"/>
            <a:ext cx="1009117" cy="10373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4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7098562" y="4362251"/>
            <a:ext cx="1009117" cy="10373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347243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wesentliche Lerninhalte</a:t>
            </a: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347243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6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417017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Lerninhal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27272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3452806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354873" y="1783515"/>
            <a:ext cx="2380162" cy="236629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22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721912" y="4362251"/>
            <a:ext cx="1686007" cy="17331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3" name="Bildplatzhalter 10"/>
          <p:cNvSpPr>
            <a:spLocks noGrp="1"/>
          </p:cNvSpPr>
          <p:nvPr>
            <p:ph type="pic" sz="quarter" idx="20" hasCustomPrompt="1"/>
          </p:nvPr>
        </p:nvSpPr>
        <p:spPr>
          <a:xfrm>
            <a:off x="3798246" y="4362251"/>
            <a:ext cx="1698313" cy="17457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4" name="Bildplatzhalter 10"/>
          <p:cNvSpPr>
            <a:spLocks noGrp="1"/>
          </p:cNvSpPr>
          <p:nvPr>
            <p:ph type="pic" sz="quarter" idx="21" hasCustomPrompt="1"/>
          </p:nvPr>
        </p:nvSpPr>
        <p:spPr>
          <a:xfrm>
            <a:off x="6756952" y="4362251"/>
            <a:ext cx="1686007" cy="17331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45134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wesentliche Lerninhalte</a:t>
            </a: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451349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6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179467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Lerninhal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27272" y="1783515"/>
            <a:ext cx="4093928" cy="1477845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22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1289278" y="3516289"/>
            <a:ext cx="2508968" cy="25790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3" name="Bildplatzhalter 10"/>
          <p:cNvSpPr>
            <a:spLocks noGrp="1"/>
          </p:cNvSpPr>
          <p:nvPr>
            <p:ph type="pic" sz="quarter" idx="20" hasCustomPrompt="1"/>
          </p:nvPr>
        </p:nvSpPr>
        <p:spPr>
          <a:xfrm>
            <a:off x="5657526" y="3479949"/>
            <a:ext cx="2556626" cy="262808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/>
          <a:lstStyle>
            <a:lvl1pPr marL="0" indent="0" algn="ctr">
              <a:buNone/>
              <a:defRPr sz="1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3" y="338033"/>
            <a:ext cx="6503551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wesentliche Lerninhalte</a:t>
            </a: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3" y="798136"/>
            <a:ext cx="6503551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5" name="Rechteck 2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Rechteck 13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4755432" y="1783515"/>
            <a:ext cx="4093928" cy="1477845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cxnSp>
        <p:nvCxnSpPr>
          <p:cNvPr id="26" name="Gerade Verbindung 25"/>
          <p:cNvCxnSpPr/>
          <p:nvPr userDrawn="1"/>
        </p:nvCxnSpPr>
        <p:spPr>
          <a:xfrm>
            <a:off x="4632961" y="1789054"/>
            <a:ext cx="0" cy="4306327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0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187037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4" y="1986714"/>
            <a:ext cx="8467165" cy="4180405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 u="none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et </a:t>
            </a:r>
            <a:r>
              <a:rPr lang="en-US" dirty="0" err="1"/>
              <a:t>accumsan</a:t>
            </a:r>
            <a:br>
              <a:rPr lang="en-US" dirty="0"/>
            </a:br>
            <a:r>
              <a:rPr lang="en-US" dirty="0"/>
              <a:t>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.</a:t>
            </a:r>
          </a:p>
        </p:txBody>
      </p:sp>
      <p:sp>
        <p:nvSpPr>
          <p:cNvPr id="5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05604" y="920286"/>
            <a:ext cx="5872162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1248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438659"/>
            <a:ext cx="575853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Rechteck 1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68791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5" y="1986715"/>
            <a:ext cx="3799036" cy="400205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5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05604" y="920286"/>
            <a:ext cx="5872162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1248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438659"/>
            <a:ext cx="575853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Rechteck 14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4368801" y="1992254"/>
            <a:ext cx="0" cy="3996517"/>
          </a:xfrm>
          <a:prstGeom prst="line">
            <a:avLst/>
          </a:prstGeom>
          <a:ln>
            <a:solidFill>
              <a:srgbClr val="2160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4633765" y="1992254"/>
            <a:ext cx="3799036" cy="4002056"/>
          </a:xfrm>
          <a:prstGeom prst="rect">
            <a:avLst/>
          </a:prstGeom>
        </p:spPr>
        <p:txBody>
          <a:bodyPr vert="horz" anchor="t" anchorCtr="0"/>
          <a:lstStyle>
            <a:lvl1pPr marL="0" indent="0" algn="ctr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7" name="Textfeld 16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630642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124325" cy="6350001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5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62645" y="2611120"/>
            <a:ext cx="4388316" cy="3236350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6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562644" y="1622300"/>
            <a:ext cx="438831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4257040" y="113148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562644" y="1140673"/>
            <a:ext cx="438831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448647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305605" y="2341564"/>
            <a:ext cx="4388316" cy="3480816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/>
            </a:pP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05603" y="920286"/>
            <a:ext cx="632887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305604" y="438659"/>
            <a:ext cx="632887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5019675" y="2341564"/>
            <a:ext cx="4124325" cy="3480816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0452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Kapit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rnold\bwSyncAndShare\Marketing\1.) Corporate Design\Logo\connecting background 0,8_Netz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239" b="29021"/>
          <a:stretch/>
        </p:blipFill>
        <p:spPr bwMode="auto">
          <a:xfrm rot="427759">
            <a:off x="7775577" y="1363917"/>
            <a:ext cx="1914626" cy="576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hteck 1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Rechteck 17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26399" y="3039550"/>
            <a:ext cx="7074881" cy="2517970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45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THEMA</a:t>
            </a:r>
            <a:br>
              <a:rPr lang="de-DE" dirty="0"/>
            </a:br>
            <a:r>
              <a:rPr lang="de-DE" dirty="0"/>
              <a:t>2. Zeile</a:t>
            </a:r>
            <a:br>
              <a:rPr lang="de-DE" dirty="0"/>
            </a:br>
            <a:r>
              <a:rPr lang="de-DE" dirty="0"/>
              <a:t>3. Zeile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6399" y="2289526"/>
            <a:ext cx="7074881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Kapitel</a:t>
            </a:r>
          </a:p>
        </p:txBody>
      </p:sp>
      <p:sp>
        <p:nvSpPr>
          <p:cNvPr id="19" name="Rechteck 18"/>
          <p:cNvSpPr/>
          <p:nvPr userDrawn="1"/>
        </p:nvSpPr>
        <p:spPr>
          <a:xfrm>
            <a:off x="247539" y="248777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2488A"/>
              </a:solidFill>
              <a:latin typeface="Arial"/>
            </a:endParaRP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78339" y="6357072"/>
            <a:ext cx="2965661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748538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305604" y="4836160"/>
            <a:ext cx="8543755" cy="1230060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None/>
              <a:tabLst/>
              <a:defRPr sz="1800" b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05603" y="920286"/>
            <a:ext cx="632887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305604" y="438659"/>
            <a:ext cx="632887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305605" y="1874204"/>
            <a:ext cx="8543754" cy="2748596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5971924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AdobeStock_274617736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18" name="Rechteck 17"/>
          <p:cNvSpPr/>
          <p:nvPr userDrawn="1"/>
        </p:nvSpPr>
        <p:spPr>
          <a:xfrm>
            <a:off x="136769" y="146538"/>
            <a:ext cx="8889999" cy="6546148"/>
          </a:xfrm>
          <a:prstGeom prst="rect">
            <a:avLst/>
          </a:prstGeom>
          <a:solidFill>
            <a:srgbClr val="636463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813602" y="2133600"/>
            <a:ext cx="7466797" cy="4084320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endParaRPr lang="ro-RO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2009" y="717661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813602" y="1199288"/>
            <a:ext cx="746679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813603" y="717661"/>
            <a:ext cx="7466797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4" name="Textfeld 13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421594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AdobeStock_196551802.jpeg"/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hteck 4"/>
          <p:cNvSpPr/>
          <p:nvPr userDrawn="1"/>
        </p:nvSpPr>
        <p:spPr>
          <a:xfrm>
            <a:off x="508000" y="487680"/>
            <a:ext cx="8148320" cy="5882640"/>
          </a:xfrm>
          <a:prstGeom prst="rect">
            <a:avLst/>
          </a:prstGeom>
          <a:solidFill>
            <a:srgbClr val="2160A6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67602" y="2946401"/>
            <a:ext cx="7111197" cy="2580639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067602" y="1815340"/>
            <a:ext cx="5872162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067602" y="1065316"/>
            <a:ext cx="5872162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738989" y="1263567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8331968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AdobeStock_246808354.jpe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Rechteck 17"/>
          <p:cNvSpPr/>
          <p:nvPr userDrawn="1"/>
        </p:nvSpPr>
        <p:spPr>
          <a:xfrm>
            <a:off x="264160" y="487680"/>
            <a:ext cx="4866640" cy="6106160"/>
          </a:xfrm>
          <a:prstGeom prst="rect">
            <a:avLst/>
          </a:prstGeom>
          <a:solidFill>
            <a:srgbClr val="2160A6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813603" y="1475953"/>
            <a:ext cx="3938968" cy="4741967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Lorem</a:t>
            </a:r>
            <a:br>
              <a:rPr lang="en-US" dirty="0"/>
            </a:b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.</a:t>
            </a:r>
            <a:endParaRPr lang="ro-RO" dirty="0"/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604" y="888031"/>
            <a:ext cx="3938968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Thema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508000" y="888031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0" name="Textfeld 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1946915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hema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2389990_SW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Rechteck 17"/>
          <p:cNvSpPr/>
          <p:nvPr userDrawn="1"/>
        </p:nvSpPr>
        <p:spPr>
          <a:xfrm>
            <a:off x="0" y="1209040"/>
            <a:ext cx="4622800" cy="4172077"/>
          </a:xfrm>
          <a:prstGeom prst="rect">
            <a:avLst/>
          </a:prstGeom>
          <a:solidFill>
            <a:srgbClr val="2160A6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Freihandform 11"/>
          <p:cNvSpPr/>
          <p:nvPr userDrawn="1"/>
        </p:nvSpPr>
        <p:spPr>
          <a:xfrm rot="10800000">
            <a:off x="4244570" y="1036307"/>
            <a:ext cx="562723" cy="526152"/>
          </a:xfrm>
          <a:custGeom>
            <a:avLst/>
            <a:gdLst>
              <a:gd name="connsiteX0" fmla="*/ 0 w 1044432"/>
              <a:gd name="connsiteY0" fmla="*/ 0 h 910779"/>
              <a:gd name="connsiteX1" fmla="*/ 0 w 1044432"/>
              <a:gd name="connsiteY1" fmla="*/ 0 h 910779"/>
              <a:gd name="connsiteX2" fmla="*/ 8356 w 1044432"/>
              <a:gd name="connsiteY2" fmla="*/ 910779 h 910779"/>
              <a:gd name="connsiteX3" fmla="*/ 1044432 w 1044432"/>
              <a:gd name="connsiteY3" fmla="*/ 910779 h 91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432" h="910779">
                <a:moveTo>
                  <a:pt x="0" y="0"/>
                </a:moveTo>
                <a:lnTo>
                  <a:pt x="0" y="0"/>
                </a:lnTo>
                <a:cubicBezTo>
                  <a:pt x="2785" y="303593"/>
                  <a:pt x="4178" y="779872"/>
                  <a:pt x="8356" y="910779"/>
                </a:cubicBezTo>
                <a:lnTo>
                  <a:pt x="1044432" y="910779"/>
                </a:lnTo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3" y="2063875"/>
            <a:ext cx="3938968" cy="3133356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Lorem</a:t>
            </a:r>
            <a:br>
              <a:rPr lang="en-US" dirty="0"/>
            </a:b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1475953"/>
            <a:ext cx="3938968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Thema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0" y="1475953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0" name="Textfeld 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6652466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Zit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3704048" y="1636052"/>
            <a:ext cx="5439952" cy="4702916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8" name="Rechteck 17"/>
          <p:cNvSpPr/>
          <p:nvPr userDrawn="1"/>
        </p:nvSpPr>
        <p:spPr>
          <a:xfrm>
            <a:off x="8873546" y="1636052"/>
            <a:ext cx="270454" cy="4702915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0" y="-19538"/>
            <a:ext cx="3704048" cy="6358505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3644" y="3545840"/>
            <a:ext cx="2337077" cy="2458720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22" name="Textplatzhalter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93644" y="2528047"/>
            <a:ext cx="2337077" cy="80443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Zitat</a:t>
            </a:r>
          </a:p>
        </p:txBody>
      </p:sp>
      <p:grpSp>
        <p:nvGrpSpPr>
          <p:cNvPr id="28" name="Gruppierung 27"/>
          <p:cNvGrpSpPr/>
          <p:nvPr userDrawn="1"/>
        </p:nvGrpSpPr>
        <p:grpSpPr>
          <a:xfrm>
            <a:off x="217637" y="2286582"/>
            <a:ext cx="3239475" cy="3870462"/>
            <a:chOff x="217637" y="2134182"/>
            <a:chExt cx="3239475" cy="3870462"/>
          </a:xfrm>
        </p:grpSpPr>
        <p:cxnSp>
          <p:nvCxnSpPr>
            <p:cNvPr id="24" name="Gerade Verbindung 23"/>
            <p:cNvCxnSpPr/>
            <p:nvPr userDrawn="1"/>
          </p:nvCxnSpPr>
          <p:spPr>
            <a:xfrm flipH="1">
              <a:off x="217637" y="2134182"/>
              <a:ext cx="218445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/>
            <p:nvPr userDrawn="1"/>
          </p:nvCxnSpPr>
          <p:spPr>
            <a:xfrm>
              <a:off x="240362" y="2154582"/>
              <a:ext cx="0" cy="385006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/>
            <p:nvPr userDrawn="1"/>
          </p:nvCxnSpPr>
          <p:spPr>
            <a:xfrm>
              <a:off x="232940" y="5984244"/>
              <a:ext cx="321675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 userDrawn="1"/>
          </p:nvCxnSpPr>
          <p:spPr>
            <a:xfrm flipV="1">
              <a:off x="3457112" y="2151746"/>
              <a:ext cx="0" cy="385006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hteck 1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3" name="Textfeld 22"/>
          <p:cNvSpPr txBox="1"/>
          <p:nvPr userDrawn="1"/>
        </p:nvSpPr>
        <p:spPr>
          <a:xfrm>
            <a:off x="2535753" y="1256598"/>
            <a:ext cx="22553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5000" dirty="0">
                <a:solidFill>
                  <a:schemeClr val="bg1"/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31" name="Rechteck 30"/>
          <p:cNvSpPr/>
          <p:nvPr userDrawn="1"/>
        </p:nvSpPr>
        <p:spPr>
          <a:xfrm>
            <a:off x="501662" y="2538207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2" name="Rechteck 31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34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967571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Zita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31D4C1ED-26A0-4FCF-9487-56F3E725114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25095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think-cell Folie" r:id="rId4" imgW="395" imgH="396" progId="TCLayout.ActiveDocument.1">
                  <p:embed/>
                </p:oleObj>
              </mc:Choice>
              <mc:Fallback>
                <p:oleObj name="think-cell Folie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Bild 1" descr="student-3500990_1920.jpg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144000" cy="6865257"/>
          </a:xfrm>
          <a:prstGeom prst="rect">
            <a:avLst/>
          </a:prstGeom>
        </p:spPr>
      </p:pic>
      <p:sp>
        <p:nvSpPr>
          <p:cNvPr id="6" name="Rechteck 5"/>
          <p:cNvSpPr/>
          <p:nvPr userDrawn="1"/>
        </p:nvSpPr>
        <p:spPr>
          <a:xfrm>
            <a:off x="0" y="0"/>
            <a:ext cx="9144000" cy="6865257"/>
          </a:xfrm>
          <a:prstGeom prst="rect">
            <a:avLst/>
          </a:prstGeom>
          <a:solidFill>
            <a:srgbClr val="2160A6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de-DE" dirty="0">
              <a:latin typeface="Arial"/>
            </a:endParaRPr>
          </a:p>
        </p:txBody>
      </p:sp>
      <p:grpSp>
        <p:nvGrpSpPr>
          <p:cNvPr id="25" name="Gruppierung 24"/>
          <p:cNvGrpSpPr/>
          <p:nvPr userDrawn="1"/>
        </p:nvGrpSpPr>
        <p:grpSpPr>
          <a:xfrm>
            <a:off x="844400" y="852532"/>
            <a:ext cx="7405959" cy="5283211"/>
            <a:chOff x="844400" y="852532"/>
            <a:chExt cx="7405959" cy="5283211"/>
          </a:xfrm>
        </p:grpSpPr>
        <p:cxnSp>
          <p:nvCxnSpPr>
            <p:cNvPr id="17" name="Gerade Verbindung 16"/>
            <p:cNvCxnSpPr/>
            <p:nvPr userDrawn="1"/>
          </p:nvCxnSpPr>
          <p:spPr>
            <a:xfrm flipH="1">
              <a:off x="844400" y="852532"/>
              <a:ext cx="501771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 userDrawn="1"/>
          </p:nvCxnSpPr>
          <p:spPr>
            <a:xfrm>
              <a:off x="861448" y="852532"/>
              <a:ext cx="0" cy="526616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 userDrawn="1"/>
          </p:nvCxnSpPr>
          <p:spPr>
            <a:xfrm>
              <a:off x="844400" y="6118695"/>
              <a:ext cx="738891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/>
            <p:cNvCxnSpPr/>
            <p:nvPr userDrawn="1"/>
          </p:nvCxnSpPr>
          <p:spPr>
            <a:xfrm flipV="1">
              <a:off x="8250359" y="869580"/>
              <a:ext cx="0" cy="526616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463591" y="3982720"/>
            <a:ext cx="4398519" cy="1168400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31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463591" y="3378554"/>
            <a:ext cx="4398519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Zitat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289689" y="-726261"/>
            <a:ext cx="225531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0000" dirty="0">
                <a:solidFill>
                  <a:schemeClr val="bg1"/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1166492" y="3369368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178715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ufg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Bildplatzhalter 10"/>
          <p:cNvSpPr>
            <a:spLocks noGrp="1"/>
          </p:cNvSpPr>
          <p:nvPr>
            <p:ph type="pic" sz="quarter" idx="15" hasCustomPrompt="1"/>
          </p:nvPr>
        </p:nvSpPr>
        <p:spPr>
          <a:xfrm>
            <a:off x="305605" y="1874204"/>
            <a:ext cx="8543754" cy="1926027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9" name="Rechteck 18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Aufgabe</a:t>
            </a: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3" name="Rechteck 22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4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5605" y="4442277"/>
            <a:ext cx="8543754" cy="1712338"/>
          </a:xfrm>
          <a:prstGeom prst="rect">
            <a:avLst/>
          </a:prstGeom>
        </p:spPr>
        <p:txBody>
          <a:bodyPr vert="horz" anchor="t" anchorCtr="0"/>
          <a:lstStyle>
            <a:lvl1pPr marL="0" indent="0" algn="l">
              <a:buClr>
                <a:srgbClr val="12488A"/>
              </a:buClr>
              <a:buFont typeface="Wingdings" charset="2"/>
              <a:buNone/>
              <a:defRPr sz="1800" b="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.</a:t>
            </a:r>
            <a:endParaRPr lang="ro-RO" dirty="0"/>
          </a:p>
        </p:txBody>
      </p:sp>
      <p:sp>
        <p:nvSpPr>
          <p:cNvPr id="25" name="Textplatzhalt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305605" y="4038336"/>
            <a:ext cx="8543754" cy="288357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Aufgabe:</a:t>
            </a:r>
          </a:p>
        </p:txBody>
      </p:sp>
    </p:spTree>
    <p:extLst>
      <p:ext uri="{BB962C8B-B14F-4D97-AF65-F5344CB8AC3E}">
        <p14:creationId xmlns:p14="http://schemas.microsoft.com/office/powerpoint/2010/main" val="1009115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sz="quarter" idx="25" hasCustomPrompt="1"/>
          </p:nvPr>
        </p:nvSpPr>
        <p:spPr>
          <a:xfrm>
            <a:off x="0" y="1357923"/>
            <a:ext cx="9144000" cy="4999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/>
              <a:t> &gt;&gt; Bitte klicken, um ein Bild einzufügen.</a:t>
            </a:r>
          </a:p>
        </p:txBody>
      </p:sp>
      <p:sp>
        <p:nvSpPr>
          <p:cNvPr id="3" name="Textfeld 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8" name="Rechteck 7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Video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2592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Literatur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iterature-3033196_1280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6594"/>
            <a:ext cx="9144001" cy="6874593"/>
          </a:xfrm>
          <a:prstGeom prst="rect">
            <a:avLst/>
          </a:prstGeom>
        </p:spPr>
      </p:pic>
      <p:sp>
        <p:nvSpPr>
          <p:cNvPr id="5" name="Rechteck 4"/>
          <p:cNvSpPr/>
          <p:nvPr userDrawn="1"/>
        </p:nvSpPr>
        <p:spPr>
          <a:xfrm>
            <a:off x="508000" y="487680"/>
            <a:ext cx="8148320" cy="5882640"/>
          </a:xfrm>
          <a:prstGeom prst="rect">
            <a:avLst/>
          </a:prstGeom>
          <a:solidFill>
            <a:srgbClr val="636463">
              <a:alpha val="7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67602" y="2946401"/>
            <a:ext cx="7111197" cy="3149599"/>
          </a:xfrm>
          <a:prstGeom prst="rect">
            <a:avLst/>
          </a:prstGeom>
        </p:spPr>
        <p:txBody>
          <a:bodyPr vert="horz" anchor="t" anchorCtr="0"/>
          <a:lstStyle>
            <a:lvl1pPr marL="285750" indent="-285750" algn="l">
              <a:buClr>
                <a:schemeClr val="bg1"/>
              </a:buClr>
              <a:buFont typeface="Wingdings" charset="2"/>
              <a:buChar char="§"/>
              <a:defRPr sz="1800" b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.</a:t>
            </a:r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1067601" y="1815340"/>
            <a:ext cx="711119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60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/>
              <a:t>Literaturtips</a:t>
            </a:r>
            <a:endParaRPr lang="de-DE" dirty="0"/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067601" y="1065316"/>
            <a:ext cx="7111197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738989" y="1263567"/>
            <a:ext cx="191982" cy="2975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FFFFFF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141789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05605" y="1783514"/>
            <a:ext cx="4996562" cy="4668086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60A6"/>
              </a:buClr>
              <a:buSzTx/>
              <a:buFont typeface="Wingdings" charset="2"/>
              <a:buChar char="§"/>
              <a:tabLst/>
              <a:defRPr sz="2000" b="1" cap="all" baseline="0">
                <a:solidFill>
                  <a:srgbClr val="636463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 err="1"/>
              <a:t>AgendaPunkt</a:t>
            </a:r>
            <a:r>
              <a:rPr lang="de-DE" dirty="0"/>
              <a:t> 1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2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3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4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5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6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7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8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9</a:t>
            </a:r>
          </a:p>
          <a:p>
            <a:pPr lvl="0"/>
            <a:r>
              <a:rPr lang="de-DE" dirty="0" err="1"/>
              <a:t>AgendaPunkt</a:t>
            </a:r>
            <a:r>
              <a:rPr lang="de-DE" dirty="0"/>
              <a:t> 10</a:t>
            </a: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Char char="§"/>
              <a:tabLst/>
              <a:defRPr/>
            </a:pPr>
            <a:endParaRPr lang="de-DE" dirty="0"/>
          </a:p>
          <a:p>
            <a:pPr lvl="0"/>
            <a:endParaRPr lang="de-DE" dirty="0"/>
          </a:p>
        </p:txBody>
      </p:sp>
      <p:sp>
        <p:nvSpPr>
          <p:cNvPr id="32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6168571" y="1783513"/>
            <a:ext cx="2975430" cy="4573559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cap="all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Agenda</a:t>
            </a: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4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3499898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Quellenverzeichn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05605" y="1783514"/>
            <a:ext cx="4996562" cy="4668086"/>
          </a:xfrm>
          <a:prstGeom prst="rect">
            <a:avLst/>
          </a:prstGeom>
        </p:spPr>
        <p:txBody>
          <a:bodyPr vert="horz"/>
          <a:lstStyle>
            <a:lvl1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60A6"/>
              </a:buClr>
              <a:buSzTx/>
              <a:buFont typeface="Wingdings" charset="2"/>
              <a:buChar char="§"/>
              <a:tabLst/>
              <a:defRPr sz="2000" b="1" cap="all" baseline="0">
                <a:solidFill>
                  <a:srgbClr val="636463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Quelle 1</a:t>
            </a:r>
          </a:p>
          <a:p>
            <a:pPr lvl="0"/>
            <a:r>
              <a:rPr lang="de-DE" dirty="0"/>
              <a:t>Quelle 2</a:t>
            </a:r>
          </a:p>
          <a:p>
            <a:pPr lvl="0"/>
            <a:r>
              <a:rPr lang="de-DE" dirty="0"/>
              <a:t>Quelle 3</a:t>
            </a:r>
          </a:p>
          <a:p>
            <a:pPr lvl="0"/>
            <a:r>
              <a:rPr lang="de-DE" dirty="0"/>
              <a:t>Quelle 4</a:t>
            </a:r>
          </a:p>
          <a:p>
            <a:pPr lvl="0"/>
            <a:r>
              <a:rPr lang="de-DE" dirty="0"/>
              <a:t>Quelle 5</a:t>
            </a:r>
          </a:p>
          <a:p>
            <a:pPr lvl="0"/>
            <a:r>
              <a:rPr lang="de-DE" dirty="0"/>
              <a:t>Quelle 6</a:t>
            </a:r>
          </a:p>
          <a:p>
            <a:pPr lvl="0"/>
            <a:r>
              <a:rPr lang="de-DE" dirty="0"/>
              <a:t>Quelle 7</a:t>
            </a:r>
          </a:p>
          <a:p>
            <a:pPr lvl="0"/>
            <a:r>
              <a:rPr lang="de-DE" dirty="0"/>
              <a:t>Quelle 8</a:t>
            </a:r>
          </a:p>
          <a:p>
            <a:pPr lvl="0"/>
            <a:r>
              <a:rPr lang="de-DE" dirty="0"/>
              <a:t>Quelle 9</a:t>
            </a:r>
          </a:p>
          <a:p>
            <a:pPr lvl="0"/>
            <a:r>
              <a:rPr lang="de-DE" dirty="0"/>
              <a:t>Quelle 10</a:t>
            </a: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charset="2"/>
              <a:buChar char="§"/>
              <a:tabLst/>
              <a:defRPr/>
            </a:pPr>
            <a:endParaRPr lang="de-DE" dirty="0"/>
          </a:p>
          <a:p>
            <a:pPr lvl="0"/>
            <a:endParaRPr lang="de-DE" dirty="0"/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cap="all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Quellenverzeichnis</a:t>
            </a: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3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6168571" y="1787241"/>
            <a:ext cx="2975430" cy="4569831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8577385" y="6357072"/>
            <a:ext cx="566614" cy="4060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solidFill>
            <a:schemeClr val="bg1"/>
          </a:solidFill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4392632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Tit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 descr="AdobeStock_223572692.jpe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1" b="593"/>
          <a:stretch/>
        </p:blipFill>
        <p:spPr>
          <a:xfrm>
            <a:off x="-1" y="1257143"/>
            <a:ext cx="7010401" cy="4265897"/>
          </a:xfrm>
          <a:prstGeom prst="rect">
            <a:avLst/>
          </a:prstGeom>
        </p:spPr>
      </p:pic>
      <p:sp>
        <p:nvSpPr>
          <p:cNvPr id="17" name="Rechteck 16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8" name="Rechteck 17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" name="Rechteck 1"/>
          <p:cNvSpPr/>
          <p:nvPr userDrawn="1"/>
        </p:nvSpPr>
        <p:spPr>
          <a:xfrm>
            <a:off x="1" y="3844006"/>
            <a:ext cx="6291384" cy="1275071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26399" y="4365219"/>
            <a:ext cx="5484115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4500" b="1" cap="all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Danke</a:t>
            </a: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6399" y="3844006"/>
            <a:ext cx="5484115" cy="625822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buNone/>
              <a:defRPr sz="300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3" name="Rechteck 22"/>
          <p:cNvSpPr/>
          <p:nvPr userDrawn="1"/>
        </p:nvSpPr>
        <p:spPr>
          <a:xfrm>
            <a:off x="247539" y="4042257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2488A"/>
              </a:solidFill>
              <a:latin typeface="Arial"/>
            </a:endParaRPr>
          </a:p>
        </p:txBody>
      </p:sp>
      <p:sp>
        <p:nvSpPr>
          <p:cNvPr id="19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8" y="6357072"/>
            <a:ext cx="2965661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  <p:pic>
        <p:nvPicPr>
          <p:cNvPr id="12" name="Picture 2" descr="C:\Users\arnold\bwSyncAndShare\Marketing\1.) Corporate Design\Logo\connecting background 0,8_Netz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239" b="29021"/>
          <a:stretch/>
        </p:blipFill>
        <p:spPr bwMode="auto">
          <a:xfrm rot="427759">
            <a:off x="7775577" y="1363917"/>
            <a:ext cx="1914626" cy="576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66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ufzählung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38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9" name="Rechteck 38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platzhalter 6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4" y="1799212"/>
            <a:ext cx="8506241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12488A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12488A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12488A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20500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Aufzählung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rnold\bwSyncAndShare\Marketing\1.) Corporate Design\Logo\connecting background 0,8_Netz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239" b="29021"/>
          <a:stretch/>
        </p:blipFill>
        <p:spPr bwMode="auto">
          <a:xfrm rot="427759">
            <a:off x="7775577" y="1363917"/>
            <a:ext cx="1914626" cy="576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38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9" name="Rechteck 38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5" name="Textplatzhalter 6"/>
          <p:cNvSpPr>
            <a:spLocks noGrp="1"/>
          </p:cNvSpPr>
          <p:nvPr>
            <p:ph type="body" sz="quarter" idx="26" hasCustomPrompt="1"/>
          </p:nvPr>
        </p:nvSpPr>
        <p:spPr>
          <a:xfrm>
            <a:off x="305604" y="1799212"/>
            <a:ext cx="8506241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8622296" y="6483382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20736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ufzählunge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715107" y="114067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715107" y="160077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0" name="Rechteck 29"/>
          <p:cNvSpPr/>
          <p:nvPr userDrawn="1"/>
        </p:nvSpPr>
        <p:spPr>
          <a:xfrm>
            <a:off x="3409503" y="123211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31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0" y="-1"/>
            <a:ext cx="3190239" cy="6146799"/>
          </a:xfrm>
          <a:prstGeom prst="rect">
            <a:avLst/>
          </a:prstGeom>
          <a:blipFill rotWithShape="1">
            <a:blip r:embed="rId2"/>
            <a:srcRect/>
            <a:stretch>
              <a:fillRect l="-10510" r="-167516"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6" name="Textplatzhalter 6"/>
          <p:cNvSpPr>
            <a:spLocks noGrp="1"/>
          </p:cNvSpPr>
          <p:nvPr>
            <p:ph type="body" sz="quarter" idx="26" hasCustomPrompt="1"/>
          </p:nvPr>
        </p:nvSpPr>
        <p:spPr>
          <a:xfrm>
            <a:off x="3711928" y="2521603"/>
            <a:ext cx="5001096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840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ufzählunge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1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25" name="Textplatzhalter 11"/>
          <p:cNvSpPr>
            <a:spLocks noGrp="1"/>
          </p:cNvSpPr>
          <p:nvPr>
            <p:ph type="body" sz="quarter" idx="25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6" name="Rechteck 25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8" name="Bildplatzhalter 10"/>
          <p:cNvSpPr>
            <a:spLocks noGrp="1"/>
          </p:cNvSpPr>
          <p:nvPr>
            <p:ph type="pic" sz="quarter" idx="19" hasCustomPrompt="1"/>
          </p:nvPr>
        </p:nvSpPr>
        <p:spPr>
          <a:xfrm>
            <a:off x="6168571" y="1783515"/>
            <a:ext cx="2975429" cy="4573557"/>
          </a:xfrm>
          <a:prstGeom prst="rect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/>
          <a:lstStyle>
            <a:lvl1pPr marL="0" indent="0">
              <a:buNone/>
              <a:defRPr sz="900" b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 &gt;&gt; Bitte klicken, um ein Bild einzufügen.</a:t>
            </a:r>
          </a:p>
        </p:txBody>
      </p:sp>
      <p:sp>
        <p:nvSpPr>
          <p:cNvPr id="12" name="Textplatzhalter 6"/>
          <p:cNvSpPr>
            <a:spLocks noGrp="1"/>
          </p:cNvSpPr>
          <p:nvPr>
            <p:ph type="body" sz="quarter" idx="26" hasCustomPrompt="1"/>
          </p:nvPr>
        </p:nvSpPr>
        <p:spPr>
          <a:xfrm>
            <a:off x="302424" y="1783514"/>
            <a:ext cx="5001096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22" name="Textplatzhalt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57345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Aufzählunge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BC244ABB-40D5-4BD5-A244-80F2F193657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75132" y="1786213"/>
            <a:ext cx="4003883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  <p:sp>
        <p:nvSpPr>
          <p:cNvPr id="19" name="Rechteck 18"/>
          <p:cNvSpPr/>
          <p:nvPr userDrawn="1"/>
        </p:nvSpPr>
        <p:spPr>
          <a:xfrm>
            <a:off x="0" y="6763080"/>
            <a:ext cx="6110514" cy="102177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0" name="Rechteck 19"/>
          <p:cNvSpPr/>
          <p:nvPr userDrawn="1"/>
        </p:nvSpPr>
        <p:spPr>
          <a:xfrm>
            <a:off x="6168571" y="6763080"/>
            <a:ext cx="2982686" cy="102177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27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5604" y="338033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3000" b="1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Headline Aufzählung</a:t>
            </a:r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28" hasCustomPrompt="1"/>
          </p:nvPr>
        </p:nvSpPr>
        <p:spPr>
          <a:xfrm>
            <a:off x="305604" y="798136"/>
            <a:ext cx="4997916" cy="460103"/>
          </a:xfrm>
          <a:prstGeom prst="rect">
            <a:avLst/>
          </a:prstGeom>
        </p:spPr>
        <p:txBody>
          <a:bodyPr vert="horz" anchor="ctr" anchorCtr="0"/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29" name="Rechteck 28"/>
          <p:cNvSpPr/>
          <p:nvPr userDrawn="1"/>
        </p:nvSpPr>
        <p:spPr>
          <a:xfrm>
            <a:off x="0" y="429473"/>
            <a:ext cx="191982" cy="297543"/>
          </a:xfrm>
          <a:prstGeom prst="rect">
            <a:avLst/>
          </a:prstGeom>
          <a:solidFill>
            <a:srgbClr val="2160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rial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8577385" y="6415687"/>
            <a:ext cx="498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35EFEE-05E4-1142-AC50-7FB21524A576}" type="slidenum">
              <a:rPr lang="de-DE" sz="1200" b="1" smtClean="0">
                <a:solidFill>
                  <a:srgbClr val="636463"/>
                </a:solidFill>
                <a:latin typeface="Arial"/>
                <a:cs typeface="Arial"/>
              </a:rPr>
              <a:t>‹Nr.›</a:t>
            </a:fld>
            <a:endParaRPr lang="de-DE" sz="1200" b="1" dirty="0">
              <a:solidFill>
                <a:srgbClr val="636463"/>
              </a:solidFill>
              <a:latin typeface="Arial"/>
              <a:cs typeface="Arial"/>
            </a:endParaRP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7" hasCustomPrompt="1"/>
          </p:nvPr>
        </p:nvSpPr>
        <p:spPr>
          <a:xfrm>
            <a:off x="6178339" y="6357072"/>
            <a:ext cx="2399046" cy="403309"/>
          </a:xfrm>
          <a:prstGeom prst="rect">
            <a:avLst/>
          </a:prstGeom>
          <a:noFill/>
        </p:spPr>
        <p:txBody>
          <a:bodyPr vert="horz" anchor="ctr" anchorCtr="0"/>
          <a:lstStyle>
            <a:lvl1pPr marL="0" indent="0" algn="ctr">
              <a:spcBef>
                <a:spcPts val="0"/>
              </a:spcBef>
              <a:buNone/>
              <a:defRPr sz="1000" baseline="0">
                <a:solidFill>
                  <a:srgbClr val="636463"/>
                </a:solidFill>
                <a:latin typeface="Arial"/>
                <a:cs typeface="Arial"/>
              </a:defRPr>
            </a:lvl1pPr>
          </a:lstStyle>
          <a:p>
            <a:r>
              <a:rPr lang="de-DE" dirty="0"/>
              <a:t>Name</a:t>
            </a:r>
          </a:p>
        </p:txBody>
      </p:sp>
      <p:cxnSp>
        <p:nvCxnSpPr>
          <p:cNvPr id="16" name="Gerade Verbindung 15"/>
          <p:cNvCxnSpPr/>
          <p:nvPr userDrawn="1"/>
        </p:nvCxnSpPr>
        <p:spPr>
          <a:xfrm>
            <a:off x="4490721" y="1783540"/>
            <a:ext cx="0" cy="413974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5F87776D-A240-400D-B6CB-D5F1D34E1E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02424" y="1783514"/>
            <a:ext cx="4003883" cy="1796475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2160A6"/>
              </a:buClr>
              <a:buFont typeface="Wingdings" charset="2"/>
              <a:buChar char="§"/>
              <a:defRPr sz="2000" b="1" cap="all">
                <a:solidFill>
                  <a:srgbClr val="636463"/>
                </a:solidFill>
                <a:latin typeface="Arial"/>
                <a:cs typeface="Arial"/>
              </a:defRPr>
            </a:lvl1pPr>
            <a:lvl2pPr marL="648000" indent="-285750">
              <a:buClr>
                <a:srgbClr val="2160A6"/>
              </a:buClr>
              <a:buFont typeface="Wingdings" charset="2"/>
              <a:buChar char="ü"/>
              <a:defRPr sz="1800">
                <a:latin typeface="Arial"/>
                <a:cs typeface="Arial"/>
              </a:defRPr>
            </a:lvl2pPr>
            <a:lvl3pPr marL="900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3pPr>
            <a:lvl4pPr marL="1152000" indent="-228600">
              <a:buClr>
                <a:srgbClr val="2160A6"/>
              </a:buClr>
              <a:buFont typeface="Symbol" charset="2"/>
              <a:buChar char="-"/>
              <a:defRPr sz="1800">
                <a:latin typeface="Arial"/>
                <a:cs typeface="Arial"/>
              </a:defRPr>
            </a:lvl4pPr>
            <a:lvl5pPr marL="1368000" indent="-228600">
              <a:buClr>
                <a:srgbClr val="2160A6"/>
              </a:buClr>
              <a:buFont typeface="Arial"/>
              <a:buChar char="»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de-DE" dirty="0"/>
              <a:t>Aufzählungspunkt 1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4"/>
            <a:r>
              <a:rPr lang="de-DE" dirty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34283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47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vmlDrawing" Target="../drawings/vmlDrawing1.vml"/><Relationship Id="rId48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3.sv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920B769-138C-4090-A711-9724BB52E1C3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014547" y="217072"/>
            <a:ext cx="1980000" cy="930975"/>
          </a:xfrm>
          <a:prstGeom prst="rect">
            <a:avLst/>
          </a:prstGeom>
        </p:spPr>
      </p:pic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83FCD43F-4EFD-4D78-8192-DFC9640DFA8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4"/>
            </p:custDataLst>
            <p:extLst>
              <p:ext uri="{D42A27DB-BD31-4B8C-83A1-F6EECF244321}">
                <p14:modId xmlns:p14="http://schemas.microsoft.com/office/powerpoint/2010/main" val="4943112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think-cell Folie" r:id="rId47" imgW="395" imgH="396" progId="TCLayout.ActiveDocument.1">
                  <p:embed/>
                </p:oleObj>
              </mc:Choice>
              <mc:Fallback>
                <p:oleObj name="think-cell Folie" r:id="rId47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8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51" r:id="rId2"/>
    <p:sldLayoutId id="2147483673" r:id="rId3"/>
    <p:sldLayoutId id="2147483675" r:id="rId4"/>
    <p:sldLayoutId id="2147483678" r:id="rId5"/>
    <p:sldLayoutId id="2147483725" r:id="rId6"/>
    <p:sldLayoutId id="2147483677" r:id="rId7"/>
    <p:sldLayoutId id="2147483681" r:id="rId8"/>
    <p:sldLayoutId id="2147483682" r:id="rId9"/>
    <p:sldLayoutId id="2147483724" r:id="rId10"/>
    <p:sldLayoutId id="2147483692" r:id="rId11"/>
    <p:sldLayoutId id="2147483717" r:id="rId12"/>
    <p:sldLayoutId id="2147483691" r:id="rId13"/>
    <p:sldLayoutId id="2147483655" r:id="rId14"/>
    <p:sldLayoutId id="2147483716" r:id="rId15"/>
    <p:sldLayoutId id="2147483718" r:id="rId16"/>
    <p:sldLayoutId id="2147483661" r:id="rId17"/>
    <p:sldLayoutId id="2147483696" r:id="rId18"/>
    <p:sldLayoutId id="2147483663" r:id="rId19"/>
    <p:sldLayoutId id="2147483704" r:id="rId20"/>
    <p:sldLayoutId id="2147483697" r:id="rId21"/>
    <p:sldLayoutId id="2147483703" r:id="rId22"/>
    <p:sldLayoutId id="2147483699" r:id="rId23"/>
    <p:sldLayoutId id="2147483702" r:id="rId24"/>
    <p:sldLayoutId id="2147483720" r:id="rId25"/>
    <p:sldLayoutId id="2147483705" r:id="rId26"/>
    <p:sldLayoutId id="2147483709" r:id="rId27"/>
    <p:sldLayoutId id="2147483706" r:id="rId28"/>
    <p:sldLayoutId id="2147483707" r:id="rId29"/>
    <p:sldLayoutId id="2147483708" r:id="rId30"/>
    <p:sldLayoutId id="2147483711" r:id="rId31"/>
    <p:sldLayoutId id="2147483712" r:id="rId32"/>
    <p:sldLayoutId id="2147483710" r:id="rId33"/>
    <p:sldLayoutId id="2147483700" r:id="rId34"/>
    <p:sldLayoutId id="2147483698" r:id="rId35"/>
    <p:sldLayoutId id="2147483668" r:id="rId36"/>
    <p:sldLayoutId id="2147483723" r:id="rId37"/>
    <p:sldLayoutId id="2147483722" r:id="rId38"/>
    <p:sldLayoutId id="2147483688" r:id="rId39"/>
    <p:sldLayoutId id="2147483713" r:id="rId40"/>
    <p:sldLayoutId id="2147483721" r:id="rId4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rippel@hs-kehl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hurrle@hs-kehl.d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4.emf"/><Relationship Id="rId4" Type="http://schemas.openxmlformats.org/officeDocument/2006/relationships/package" Target="../embeddings/Microsoft_Word_Document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2"/>
          <p:cNvSpPr>
            <a:spLocks noGrp="1"/>
          </p:cNvSpPr>
          <p:nvPr/>
        </p:nvSpPr>
        <p:spPr bwMode="auto">
          <a:xfrm>
            <a:off x="878779" y="2382099"/>
            <a:ext cx="8412977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None/>
              <a:defRPr sz="2000" b="1" i="1">
                <a:solidFill>
                  <a:schemeClr val="accent4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endParaRPr lang="de-DE" sz="2800" b="0" i="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de-DE" sz="2800" b="0" i="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Untertitel 2"/>
          <p:cNvSpPr>
            <a:spLocks noGrp="1"/>
          </p:cNvSpPr>
          <p:nvPr/>
        </p:nvSpPr>
        <p:spPr bwMode="auto">
          <a:xfrm>
            <a:off x="1108282" y="4602232"/>
            <a:ext cx="7617847" cy="323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dirty="0">
                <a:solidFill>
                  <a:srgbClr val="0070C0"/>
                </a:solidFill>
              </a:rPr>
              <a:t>Prof. Dr. Claudia Trippel</a:t>
            </a:r>
          </a:p>
          <a:p>
            <a:r>
              <a:rPr lang="de-DE" sz="1800" dirty="0">
                <a:solidFill>
                  <a:srgbClr val="0070C0"/>
                </a:solidFill>
                <a:hlinkClick r:id="rId3"/>
              </a:rPr>
              <a:t>trippel@hs-kehl.de</a:t>
            </a:r>
            <a:endParaRPr lang="de-DE" sz="1800" dirty="0">
              <a:solidFill>
                <a:srgbClr val="0070C0"/>
              </a:solidFill>
            </a:endParaRPr>
          </a:p>
          <a:p>
            <a:endParaRPr lang="de-DE" sz="1800" dirty="0">
              <a:solidFill>
                <a:srgbClr val="0070C0"/>
              </a:solidFill>
            </a:endParaRPr>
          </a:p>
          <a:p>
            <a:endParaRPr lang="de-DE" sz="1800" dirty="0">
              <a:solidFill>
                <a:srgbClr val="0070C0"/>
              </a:solidFill>
            </a:endParaRPr>
          </a:p>
          <a:p>
            <a:endParaRPr lang="de-DE" dirty="0">
              <a:solidFill>
                <a:srgbClr val="0070C0"/>
              </a:solidFill>
            </a:endParaRPr>
          </a:p>
          <a:p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5DD5776-845D-42CF-B5A2-AFCAF461BFCC}"/>
              </a:ext>
            </a:extLst>
          </p:cNvPr>
          <p:cNvSpPr/>
          <p:nvPr/>
        </p:nvSpPr>
        <p:spPr>
          <a:xfrm>
            <a:off x="4572000" y="461570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000" dirty="0">
                <a:solidFill>
                  <a:srgbClr val="0070C0"/>
                </a:solidFill>
              </a:rPr>
              <a:t>Prof. Dr. Beatrice Hurrle</a:t>
            </a:r>
          </a:p>
          <a:p>
            <a:r>
              <a:rPr lang="de-DE" dirty="0">
                <a:solidFill>
                  <a:srgbClr val="0070C0"/>
                </a:solidFill>
                <a:hlinkClick r:id="rId4"/>
              </a:rPr>
              <a:t>hurrle@hs-kehl.de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E130192-DCC3-47EC-8A39-80DC530DEB49}"/>
              </a:ext>
            </a:extLst>
          </p:cNvPr>
          <p:cNvSpPr/>
          <p:nvPr/>
        </p:nvSpPr>
        <p:spPr>
          <a:xfrm>
            <a:off x="647375" y="1869357"/>
            <a:ext cx="73307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accent1"/>
                </a:solidFill>
              </a:rPr>
              <a:t>Erkenntnisse zu Studienmotivation, Zukunftszielen und soziodemografischen Merkmalen von Studierenden an der Hochschule für öffentliche Verwaltung, Kehl </a:t>
            </a:r>
          </a:p>
          <a:p>
            <a:r>
              <a:rPr lang="de-DE" sz="2400" dirty="0">
                <a:solidFill>
                  <a:schemeClr val="accent1"/>
                </a:solidFill>
              </a:rPr>
              <a:t>Ein Vergleich von 2008 - 2023</a:t>
            </a:r>
          </a:p>
        </p:txBody>
      </p:sp>
    </p:spTree>
    <p:extLst>
      <p:ext uri="{BB962C8B-B14F-4D97-AF65-F5344CB8AC3E}">
        <p14:creationId xmlns:p14="http://schemas.microsoft.com/office/powerpoint/2010/main" val="2692248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/>
        </p:nvSpPr>
        <p:spPr bwMode="auto">
          <a:xfrm>
            <a:off x="430212" y="1324554"/>
            <a:ext cx="8283575" cy="470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430212" y="1534616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Studienmotivation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6E6FD56-4D4B-40F1-89B4-5DCC03090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50" y="1532849"/>
            <a:ext cx="8132710" cy="514426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128BA87-6066-4EDE-828C-7173A2E730C0}"/>
              </a:ext>
            </a:extLst>
          </p:cNvPr>
          <p:cNvSpPr txBox="1"/>
          <p:nvPr/>
        </p:nvSpPr>
        <p:spPr>
          <a:xfrm>
            <a:off x="348788" y="935081"/>
            <a:ext cx="2848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Faktorenanalyse</a:t>
            </a:r>
          </a:p>
        </p:txBody>
      </p:sp>
    </p:spTree>
    <p:extLst>
      <p:ext uri="{BB962C8B-B14F-4D97-AF65-F5344CB8AC3E}">
        <p14:creationId xmlns:p14="http://schemas.microsoft.com/office/powerpoint/2010/main" val="3174728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F5E1F8B-4571-4511-A7CC-CC702CA28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76" y="2767641"/>
            <a:ext cx="9803940" cy="2313514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5D8F4C-EF92-4197-B616-A551A52ACF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5604" y="282729"/>
            <a:ext cx="6179016" cy="515407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Studienmotivation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3DA632C-38F2-430E-BF66-2FA76E1DB0C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Vergleich 2008 und 2023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54F25CB-6FE4-421D-8C52-8B74DC0B99E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89DD153-50C5-4DAD-9197-94D32D2AB802}"/>
              </a:ext>
            </a:extLst>
          </p:cNvPr>
          <p:cNvSpPr txBox="1"/>
          <p:nvPr/>
        </p:nvSpPr>
        <p:spPr>
          <a:xfrm>
            <a:off x="434109" y="5357091"/>
            <a:ext cx="461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Skala von 1-7: 	1= vollkommen unwichtig</a:t>
            </a:r>
          </a:p>
          <a:p>
            <a:r>
              <a:rPr lang="de-DE" dirty="0"/>
              <a:t>				7= sehr wichtig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0886835-D74E-4BEC-A4E9-CED90727F72D}"/>
              </a:ext>
            </a:extLst>
          </p:cNvPr>
          <p:cNvSpPr txBox="1"/>
          <p:nvPr/>
        </p:nvSpPr>
        <p:spPr>
          <a:xfrm>
            <a:off x="434108" y="1660177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Studierendenbefragung 2008: n=416</a:t>
            </a:r>
          </a:p>
          <a:p>
            <a:r>
              <a:rPr lang="de-DE" dirty="0"/>
              <a:t>Studierendenbefragung 2023: n=527 	</a:t>
            </a:r>
          </a:p>
        </p:txBody>
      </p:sp>
    </p:spTree>
    <p:extLst>
      <p:ext uri="{BB962C8B-B14F-4D97-AF65-F5344CB8AC3E}">
        <p14:creationId xmlns:p14="http://schemas.microsoft.com/office/powerpoint/2010/main" val="881369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66704052-3BD2-49FC-BFC4-7722AA332A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459172"/>
              </p:ext>
            </p:extLst>
          </p:nvPr>
        </p:nvGraphicFramePr>
        <p:xfrm>
          <a:off x="545479" y="1258239"/>
          <a:ext cx="8295403" cy="5866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Document" r:id="rId4" imgW="5946579" imgH="4192415" progId="Word.Document.12">
                  <p:embed/>
                </p:oleObj>
              </mc:Choice>
              <mc:Fallback>
                <p:oleObj name="Document" r:id="rId4" imgW="5946579" imgH="4192415" progId="Word.Document.12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66704052-3BD2-49FC-BFC4-7722AA332A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5479" y="1258239"/>
                        <a:ext cx="8295403" cy="586613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5D8F4C-EF92-4197-B616-A551A52ACF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5604" y="282729"/>
            <a:ext cx="6179016" cy="515407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Studienmotivation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3DA632C-38F2-430E-BF66-2FA76E1DB0C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05603" y="798136"/>
            <a:ext cx="4997916" cy="460103"/>
          </a:xfrm>
        </p:spPr>
        <p:txBody>
          <a:bodyPr/>
          <a:lstStyle/>
          <a:p>
            <a:r>
              <a:rPr lang="de-DE" dirty="0"/>
              <a:t>Vergleich 2008 und 2023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15F085F-F25F-465E-BE5A-42FED8EB7488}"/>
              </a:ext>
            </a:extLst>
          </p:cNvPr>
          <p:cNvSpPr/>
          <p:nvPr/>
        </p:nvSpPr>
        <p:spPr>
          <a:xfrm>
            <a:off x="7511892" y="6340148"/>
            <a:ext cx="1086629" cy="436635"/>
          </a:xfrm>
          <a:prstGeom prst="ellipse">
            <a:avLst/>
          </a:prstGeom>
          <a:solidFill>
            <a:srgbClr val="FFC000">
              <a:alpha val="33000"/>
            </a:srgbClr>
          </a:solidFill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C806665-DC99-4051-B8CB-7397401F71B5}"/>
              </a:ext>
            </a:extLst>
          </p:cNvPr>
          <p:cNvSpPr/>
          <p:nvPr/>
        </p:nvSpPr>
        <p:spPr>
          <a:xfrm>
            <a:off x="7525947" y="4237168"/>
            <a:ext cx="1086629" cy="436635"/>
          </a:xfrm>
          <a:prstGeom prst="ellipse">
            <a:avLst/>
          </a:prstGeom>
          <a:solidFill>
            <a:srgbClr val="FFC000">
              <a:alpha val="33000"/>
            </a:srgbClr>
          </a:solidFill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3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0374883-CF35-4664-AD90-0CA6505E0C39}"/>
              </a:ext>
            </a:extLst>
          </p:cNvPr>
          <p:cNvSpPr/>
          <p:nvPr/>
        </p:nvSpPr>
        <p:spPr>
          <a:xfrm>
            <a:off x="7562691" y="4796082"/>
            <a:ext cx="1086629" cy="436635"/>
          </a:xfrm>
          <a:prstGeom prst="ellipse">
            <a:avLst/>
          </a:prstGeom>
          <a:solidFill>
            <a:srgbClr val="FFC000">
              <a:alpha val="33000"/>
            </a:srgbClr>
          </a:solidFill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4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C858FB5B-D410-4DB5-9927-32AF112E7499}"/>
              </a:ext>
            </a:extLst>
          </p:cNvPr>
          <p:cNvSpPr/>
          <p:nvPr/>
        </p:nvSpPr>
        <p:spPr>
          <a:xfrm>
            <a:off x="6199349" y="4237168"/>
            <a:ext cx="1086629" cy="436635"/>
          </a:xfrm>
          <a:prstGeom prst="ellipse">
            <a:avLst/>
          </a:prstGeom>
          <a:solidFill>
            <a:srgbClr val="92D050">
              <a:alpha val="33000"/>
            </a:srgbClr>
          </a:solidFill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3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632E0B1-D559-4F4A-85A2-977BDED2BEF2}"/>
              </a:ext>
            </a:extLst>
          </p:cNvPr>
          <p:cNvSpPr/>
          <p:nvPr/>
        </p:nvSpPr>
        <p:spPr>
          <a:xfrm>
            <a:off x="586019" y="3031070"/>
            <a:ext cx="1086629" cy="436635"/>
          </a:xfrm>
          <a:prstGeom prst="ellipse">
            <a:avLst/>
          </a:prstGeom>
          <a:solidFill>
            <a:srgbClr val="92D050">
              <a:alpha val="33000"/>
            </a:srgbClr>
          </a:solidFill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2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EE071764-073C-4758-90C2-693E5F342789}"/>
              </a:ext>
            </a:extLst>
          </p:cNvPr>
          <p:cNvSpPr/>
          <p:nvPr/>
        </p:nvSpPr>
        <p:spPr>
          <a:xfrm>
            <a:off x="6134694" y="5700639"/>
            <a:ext cx="1086629" cy="436635"/>
          </a:xfrm>
          <a:prstGeom prst="ellipse">
            <a:avLst/>
          </a:prstGeom>
          <a:solidFill>
            <a:srgbClr val="92D050">
              <a:alpha val="33000"/>
            </a:srgbClr>
          </a:solidFill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369999E-7F08-4EDD-AAF7-9CBF3C737D57}"/>
              </a:ext>
            </a:extLst>
          </p:cNvPr>
          <p:cNvSpPr/>
          <p:nvPr/>
        </p:nvSpPr>
        <p:spPr>
          <a:xfrm>
            <a:off x="6134693" y="6340147"/>
            <a:ext cx="1086629" cy="436635"/>
          </a:xfrm>
          <a:prstGeom prst="ellipse">
            <a:avLst/>
          </a:prstGeom>
          <a:solidFill>
            <a:srgbClr val="92D050">
              <a:alpha val="33000"/>
            </a:srgbClr>
          </a:solidFill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CC276961-5E8E-47DA-88F7-C3E448F80AC3}"/>
              </a:ext>
            </a:extLst>
          </p:cNvPr>
          <p:cNvSpPr/>
          <p:nvPr/>
        </p:nvSpPr>
        <p:spPr>
          <a:xfrm>
            <a:off x="7511892" y="5703093"/>
            <a:ext cx="1086629" cy="436635"/>
          </a:xfrm>
          <a:prstGeom prst="ellipse">
            <a:avLst/>
          </a:prstGeom>
          <a:solidFill>
            <a:srgbClr val="FFC000">
              <a:alpha val="33000"/>
            </a:srgbClr>
          </a:solidFill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9C648AD-2FD4-43EC-932B-2DF045160179}"/>
              </a:ext>
            </a:extLst>
          </p:cNvPr>
          <p:cNvSpPr/>
          <p:nvPr/>
        </p:nvSpPr>
        <p:spPr>
          <a:xfrm>
            <a:off x="7525948" y="1818693"/>
            <a:ext cx="1086629" cy="436635"/>
          </a:xfrm>
          <a:prstGeom prst="ellipse">
            <a:avLst/>
          </a:prstGeom>
          <a:solidFill>
            <a:srgbClr val="FFC000">
              <a:alpha val="33000"/>
            </a:srgbClr>
          </a:solidFill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5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9D1F339F-ED7C-49C9-9AE2-5EFE3034FCD3}"/>
              </a:ext>
            </a:extLst>
          </p:cNvPr>
          <p:cNvSpPr/>
          <p:nvPr/>
        </p:nvSpPr>
        <p:spPr>
          <a:xfrm>
            <a:off x="3494351" y="2299334"/>
            <a:ext cx="1086629" cy="436635"/>
          </a:xfrm>
          <a:prstGeom prst="ellipse">
            <a:avLst/>
          </a:prstGeom>
          <a:solidFill>
            <a:srgbClr val="92D050">
              <a:alpha val="33000"/>
            </a:srgbClr>
          </a:solidFill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4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69CA00F-2D90-4B5B-AB74-414C40E7F6A4}"/>
              </a:ext>
            </a:extLst>
          </p:cNvPr>
          <p:cNvSpPr txBox="1"/>
          <p:nvPr/>
        </p:nvSpPr>
        <p:spPr>
          <a:xfrm>
            <a:off x="184496" y="6139728"/>
            <a:ext cx="1901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Skala von 1-7: </a:t>
            </a:r>
          </a:p>
          <a:p>
            <a:r>
              <a:rPr lang="de-DE" sz="1200" dirty="0"/>
              <a:t>1= vollkommen unwichtig</a:t>
            </a:r>
          </a:p>
          <a:p>
            <a:r>
              <a:rPr lang="de-DE" sz="1200" dirty="0"/>
              <a:t>7= sehr wichtig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406BF8F-23B1-49B0-B2F1-314BF15B3F26}"/>
              </a:ext>
            </a:extLst>
          </p:cNvPr>
          <p:cNvSpPr txBox="1"/>
          <p:nvPr/>
        </p:nvSpPr>
        <p:spPr>
          <a:xfrm>
            <a:off x="2363945" y="6119913"/>
            <a:ext cx="19014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*** p &lt; 0,001</a:t>
            </a:r>
          </a:p>
          <a:p>
            <a:r>
              <a:rPr lang="de-DE" sz="1200" dirty="0"/>
              <a:t>**   p &lt; 0,01</a:t>
            </a:r>
          </a:p>
          <a:p>
            <a:r>
              <a:rPr lang="de-DE" sz="1200" dirty="0"/>
              <a:t>*    p &lt; 0,05</a:t>
            </a:r>
          </a:p>
          <a:p>
            <a:r>
              <a:rPr lang="de-DE" sz="1200" dirty="0" err="1"/>
              <a:t>n.s</a:t>
            </a:r>
            <a:r>
              <a:rPr lang="de-DE" sz="1200" dirty="0"/>
              <a:t>. p &gt; 0,05</a:t>
            </a:r>
          </a:p>
          <a:p>
            <a:r>
              <a:rPr lang="de-DE" sz="1200" dirty="0"/>
              <a:t>1= vollkommen unwichtig</a:t>
            </a:r>
          </a:p>
          <a:p>
            <a:r>
              <a:rPr lang="de-DE" sz="1200" dirty="0"/>
              <a:t>7= sehr wichtig</a:t>
            </a:r>
          </a:p>
        </p:txBody>
      </p:sp>
    </p:spTree>
    <p:extLst>
      <p:ext uri="{BB962C8B-B14F-4D97-AF65-F5344CB8AC3E}">
        <p14:creationId xmlns:p14="http://schemas.microsoft.com/office/powerpoint/2010/main" val="269186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F7021B-25A3-4EF1-B521-E28867FCC1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1299" y="1413073"/>
            <a:ext cx="8745026" cy="4668086"/>
          </a:xfrm>
        </p:spPr>
        <p:txBody>
          <a:bodyPr/>
          <a:lstStyle/>
          <a:p>
            <a:r>
              <a:rPr lang="de-DE" sz="1800" b="0" cap="none" dirty="0">
                <a:solidFill>
                  <a:schemeClr val="tx1"/>
                </a:solidFill>
              </a:rPr>
              <a:t>Heimat und Work-Life-Balance Orientierung (Faktor 2) bei Personen, die sich auf Sachbearbeitungsebene sehen, </a:t>
            </a:r>
            <a:r>
              <a:rPr lang="de-DE" sz="1800" b="0" cap="none" dirty="0" err="1">
                <a:solidFill>
                  <a:schemeClr val="tx1"/>
                </a:solidFill>
              </a:rPr>
              <a:t>sig</a:t>
            </a:r>
            <a:r>
              <a:rPr lang="de-DE" sz="1800" b="0" cap="none" dirty="0">
                <a:solidFill>
                  <a:schemeClr val="tx1"/>
                </a:solidFill>
              </a:rPr>
              <a:t>. höher.</a:t>
            </a:r>
          </a:p>
          <a:p>
            <a:endParaRPr lang="de-DE" sz="1800" b="0" cap="none" dirty="0">
              <a:solidFill>
                <a:schemeClr val="tx1"/>
              </a:solidFill>
            </a:endParaRPr>
          </a:p>
          <a:p>
            <a:r>
              <a:rPr lang="de-DE" sz="1800" b="0" cap="none" dirty="0">
                <a:solidFill>
                  <a:schemeClr val="tx1"/>
                </a:solidFill>
              </a:rPr>
              <a:t>Heimat und Work-Life-Balance Orientierung (Faktor 2) bei Personen, die in Teilzeit arbeiten möchten, </a:t>
            </a:r>
            <a:r>
              <a:rPr lang="de-DE" sz="1800" b="0" cap="none" dirty="0" err="1">
                <a:solidFill>
                  <a:schemeClr val="tx1"/>
                </a:solidFill>
              </a:rPr>
              <a:t>sig</a:t>
            </a:r>
            <a:r>
              <a:rPr lang="de-DE" sz="1800" b="0" cap="none" dirty="0">
                <a:solidFill>
                  <a:schemeClr val="tx1"/>
                </a:solidFill>
              </a:rPr>
              <a:t>. höher.</a:t>
            </a:r>
          </a:p>
          <a:p>
            <a:endParaRPr lang="de-DE" sz="1800" b="0" cap="none" dirty="0">
              <a:solidFill>
                <a:schemeClr val="tx1"/>
              </a:solidFill>
            </a:endParaRPr>
          </a:p>
          <a:p>
            <a:r>
              <a:rPr lang="de-DE" sz="1800" b="0" cap="none" dirty="0">
                <a:solidFill>
                  <a:schemeClr val="tx1"/>
                </a:solidFill>
              </a:rPr>
              <a:t>Public Service Motivation (Faktor 1) bei Personen, die sich eher für Rechtswissenschaften interessieren, </a:t>
            </a:r>
            <a:r>
              <a:rPr lang="de-DE" sz="1800" b="0" cap="none" dirty="0" err="1">
                <a:solidFill>
                  <a:schemeClr val="tx1"/>
                </a:solidFill>
              </a:rPr>
              <a:t>sig</a:t>
            </a:r>
            <a:r>
              <a:rPr lang="de-DE" sz="1800" b="0" cap="none" dirty="0">
                <a:solidFill>
                  <a:schemeClr val="tx1"/>
                </a:solidFill>
              </a:rPr>
              <a:t>. höher.</a:t>
            </a:r>
          </a:p>
          <a:p>
            <a:endParaRPr lang="de-DE" sz="1800" b="0" cap="none" dirty="0">
              <a:solidFill>
                <a:schemeClr val="tx1"/>
              </a:solidFill>
            </a:endParaRPr>
          </a:p>
          <a:p>
            <a:r>
              <a:rPr lang="de-DE" sz="1800" b="0" cap="none" dirty="0">
                <a:solidFill>
                  <a:schemeClr val="tx1"/>
                </a:solidFill>
              </a:rPr>
              <a:t>Public Service Motivation (Faktor 1; p &lt; 0,01) und Sicherheit und Bezahlung (Faktor 3; p = 0,02) bei den Personen, die nochmal in Kehl studieren würden, </a:t>
            </a:r>
            <a:r>
              <a:rPr lang="de-DE" sz="1800" b="0" cap="none" dirty="0" err="1">
                <a:solidFill>
                  <a:schemeClr val="tx1"/>
                </a:solidFill>
              </a:rPr>
              <a:t>sig</a:t>
            </a:r>
            <a:r>
              <a:rPr lang="de-DE" sz="1800" b="0" cap="none" dirty="0">
                <a:solidFill>
                  <a:schemeClr val="tx1"/>
                </a:solidFill>
              </a:rPr>
              <a:t>. höher.</a:t>
            </a:r>
          </a:p>
          <a:p>
            <a:endParaRPr lang="de-DE" sz="1800" cap="non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5C8E4D4-15BD-4E2F-90B3-8B20B30556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9671" y="439452"/>
            <a:ext cx="7824936" cy="1033567"/>
          </a:xfrm>
        </p:spPr>
        <p:txBody>
          <a:bodyPr/>
          <a:lstStyle/>
          <a:p>
            <a:r>
              <a:rPr lang="de-DE" sz="2700" dirty="0">
                <a:solidFill>
                  <a:schemeClr val="accent1"/>
                </a:solidFill>
              </a:rPr>
              <a:t>Statistische Analysen zu Studien-motivation und Außenkriterien </a:t>
            </a:r>
          </a:p>
          <a:p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CB4B7DB-A2AF-4E98-8CFB-CAC770C67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93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5C8E4D4-15BD-4E2F-90B3-8B20B30556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58735" y="1010686"/>
            <a:ext cx="4388317" cy="625822"/>
          </a:xfrm>
        </p:spPr>
        <p:txBody>
          <a:bodyPr/>
          <a:lstStyle/>
          <a:p>
            <a:r>
              <a:rPr lang="de-DE" sz="2400" dirty="0">
                <a:solidFill>
                  <a:schemeClr val="accent1"/>
                </a:solidFill>
              </a:rPr>
              <a:t>Schlussfolgerungen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F7021B-25A3-4EF1-B521-E28867FCC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86319" y="2173249"/>
            <a:ext cx="4855020" cy="444844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cap="none" dirty="0"/>
              <a:t>Erhöhung der Relevanz extrinsischer Anreize, bei gleichbleibend hoher Relevanz intrinsischer Motive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cap="none" dirty="0"/>
              <a:t>Selektionseffekte risikoaverserer Personen in die öffentliche Verwaltung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Starker Wunsch nach Teilzeit und Führungsverantwortung</a:t>
            </a:r>
            <a:endParaRPr lang="de-DE" sz="1800" b="0" cap="non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cap="none" dirty="0"/>
              <a:t>Marketingstrategie, die alle Formen von Studienmotivation anspricht mit einem Fokus auf Studieninhalte und berufliche Möglichkeiten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cap="none" dirty="0"/>
              <a:t>Marketingstrategie, die männliche Studierende und Studierende mit Migrationshintergrund anspricht</a:t>
            </a:r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1FF078D7-0AC6-4D0A-99C8-500FCC91D1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2715" y="2727357"/>
            <a:ext cx="3289757" cy="3340229"/>
          </a:xfrm>
        </p:spPr>
      </p:sp>
    </p:spTree>
    <p:extLst>
      <p:ext uri="{BB962C8B-B14F-4D97-AF65-F5344CB8AC3E}">
        <p14:creationId xmlns:p14="http://schemas.microsoft.com/office/powerpoint/2010/main" val="449250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A21E445-3F92-4855-91BE-A46E0A82C4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1327" y="3806072"/>
            <a:ext cx="4398519" cy="288357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de-DE" sz="1800" dirty="0"/>
              <a:t>2 BA Studiengänge</a:t>
            </a:r>
          </a:p>
          <a:p>
            <a:pPr marL="285750" indent="-285750">
              <a:buFontTx/>
              <a:buChar char="-"/>
            </a:pPr>
            <a:r>
              <a:rPr lang="de-DE" sz="1800" dirty="0"/>
              <a:t>4 Masterstudiengänge</a:t>
            </a:r>
          </a:p>
          <a:p>
            <a:pPr marL="285750" indent="-285750">
              <a:buFontTx/>
              <a:buChar char="-"/>
            </a:pPr>
            <a:endParaRPr lang="de-DE" sz="1800" dirty="0"/>
          </a:p>
          <a:p>
            <a:r>
              <a:rPr lang="de-DE" sz="1800" dirty="0"/>
              <a:t>BA Public Management: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Ca. 450 Studierende pro Semester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6 Semester, davon 4 an der HS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5CD86C4-7095-492A-8C7B-C95936EB554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05602" y="338033"/>
            <a:ext cx="6666697" cy="460103"/>
          </a:xfrm>
        </p:spPr>
        <p:txBody>
          <a:bodyPr/>
          <a:lstStyle/>
          <a:p>
            <a:r>
              <a:rPr lang="de-DE" sz="2400" dirty="0"/>
              <a:t>Hochschule für öffentliche Verwaltung Kehl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0A502A89-F657-4287-95CC-34A4EBA7F28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FA631CA-A152-4A8F-A715-E5575C83A4C7}"/>
              </a:ext>
            </a:extLst>
          </p:cNvPr>
          <p:cNvSpPr txBox="1"/>
          <p:nvPr/>
        </p:nvSpPr>
        <p:spPr>
          <a:xfrm>
            <a:off x="485775" y="5153025"/>
            <a:ext cx="6057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1"/>
                </a:solidFill>
              </a:rPr>
              <a:t>Motivation zur Studie: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Jubiläum der 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Steigender Fachkräftemangel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Damals sinkende </a:t>
            </a:r>
            <a:r>
              <a:rPr lang="de-DE" dirty="0" err="1"/>
              <a:t>Bewerbendenzahlen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7562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B2CD57D-1880-4F32-9EA2-754C0702A6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0" cap="none" dirty="0"/>
              <a:t>Befragung der Studierenden im ersten und dritten Semester an der HS</a:t>
            </a:r>
          </a:p>
          <a:p>
            <a:pPr>
              <a:buFontTx/>
              <a:buChar char="-"/>
            </a:pPr>
            <a:r>
              <a:rPr lang="de-DE" b="0" cap="none" dirty="0"/>
              <a:t>Onlinebefragung</a:t>
            </a:r>
          </a:p>
          <a:p>
            <a:pPr>
              <a:buFontTx/>
              <a:buChar char="-"/>
            </a:pPr>
            <a:r>
              <a:rPr lang="de-DE" b="0" cap="none" dirty="0"/>
              <a:t>Fragebogen: </a:t>
            </a:r>
          </a:p>
          <a:p>
            <a:pPr lvl="1">
              <a:buFontTx/>
              <a:buChar char="-"/>
            </a:pPr>
            <a:r>
              <a:rPr lang="de-DE" dirty="0"/>
              <a:t>Fragen zur Einstellung</a:t>
            </a:r>
          </a:p>
          <a:p>
            <a:pPr lvl="1">
              <a:buFontTx/>
              <a:buChar char="-"/>
            </a:pPr>
            <a:r>
              <a:rPr lang="de-DE" cap="none" dirty="0"/>
              <a:t>Fragen zur Motiv</a:t>
            </a:r>
            <a:r>
              <a:rPr lang="de-DE" dirty="0"/>
              <a:t>ation </a:t>
            </a:r>
          </a:p>
          <a:p>
            <a:pPr lvl="1">
              <a:buFontTx/>
              <a:buChar char="-"/>
            </a:pPr>
            <a:r>
              <a:rPr lang="de-DE" dirty="0"/>
              <a:t>Fragen zur Zukunft</a:t>
            </a:r>
          </a:p>
          <a:p>
            <a:pPr lvl="1">
              <a:buFontTx/>
              <a:buChar char="-"/>
            </a:pPr>
            <a:r>
              <a:rPr lang="de-DE" dirty="0"/>
              <a:t>Demographische Fragen</a:t>
            </a:r>
          </a:p>
          <a:p>
            <a:pPr>
              <a:buFontTx/>
              <a:buChar char="-"/>
            </a:pPr>
            <a:r>
              <a:rPr lang="de-DE" b="0" cap="none" dirty="0"/>
              <a:t>Stichprobe: 527 Studierende</a:t>
            </a:r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D1D235CF-C808-4148-B21B-4676BD3BFA4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28324" r="28324"/>
          <a:stretch>
            <a:fillRect/>
          </a:stretch>
        </p:blipFill>
        <p:spPr>
          <a:xfrm>
            <a:off x="5403273" y="1356282"/>
            <a:ext cx="3740727" cy="5404099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3DAC8DC-1FF7-488E-A3DD-537E8BE77E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Vorgehen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87FE4D3-A4C9-4D64-A814-C37438EF838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6731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A7D6FE7-824F-454A-8A64-CA89E3E378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1304" y="1473284"/>
            <a:ext cx="4572000" cy="4343070"/>
          </a:xfrm>
        </p:spPr>
        <p:txBody>
          <a:bodyPr/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75% weibliche Studierende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11% Studierende mit </a:t>
            </a:r>
            <a:r>
              <a:rPr lang="de-DE" dirty="0" err="1"/>
              <a:t>Mhg</a:t>
            </a:r>
            <a:endParaRPr lang="de-DE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Mehrheit aus kleineren Heimatgemeinden (Median: 5000 Einwohnende)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34% Ausbildung zur Verwaltungsfachkraft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29% direkt von der Schule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dirty="0"/>
              <a:t>Unter der Woche wohnt die Mehrheit der Studierenden (80,6%) in Kehl; 19,4% pendeln täglich nach Kehl</a:t>
            </a:r>
          </a:p>
          <a:p>
            <a:pPr>
              <a:buClr>
                <a:schemeClr val="bg1"/>
              </a:buClr>
            </a:pP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B5B0F0-7136-4404-A34D-E454001EB6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1304" y="428203"/>
            <a:ext cx="5752296" cy="288357"/>
          </a:xfrm>
        </p:spPr>
        <p:txBody>
          <a:bodyPr/>
          <a:lstStyle/>
          <a:p>
            <a:r>
              <a:rPr lang="de-DE" sz="2000" dirty="0"/>
              <a:t>Unsere Studierenden im Jahrgang 2023</a:t>
            </a:r>
          </a:p>
        </p:txBody>
      </p:sp>
    </p:spTree>
    <p:extLst>
      <p:ext uri="{BB962C8B-B14F-4D97-AF65-F5344CB8AC3E}">
        <p14:creationId xmlns:p14="http://schemas.microsoft.com/office/powerpoint/2010/main" val="11502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/>
        </p:nvSpPr>
        <p:spPr bwMode="auto">
          <a:xfrm>
            <a:off x="430212" y="1324554"/>
            <a:ext cx="8283575" cy="470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430212" y="1534616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r>
              <a:rPr lang="de-DE" sz="2400" dirty="0"/>
              <a:t>	</a:t>
            </a:r>
          </a:p>
          <a:p>
            <a:pPr lvl="1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de-DE" sz="2400" dirty="0"/>
          </a:p>
          <a:p>
            <a:endParaRPr lang="de-DE" dirty="0"/>
          </a:p>
        </p:txBody>
      </p:sp>
      <p:grpSp>
        <p:nvGrpSpPr>
          <p:cNvPr id="5" name="Google Shape;18992;p80">
            <a:extLst>
              <a:ext uri="{FF2B5EF4-FFF2-40B4-BE49-F238E27FC236}">
                <a16:creationId xmlns:a16="http://schemas.microsoft.com/office/drawing/2014/main" id="{855D8B2A-F0CD-4FDD-A199-11242475419F}"/>
              </a:ext>
            </a:extLst>
          </p:cNvPr>
          <p:cNvGrpSpPr/>
          <p:nvPr/>
        </p:nvGrpSpPr>
        <p:grpSpPr>
          <a:xfrm>
            <a:off x="7436856" y="5510636"/>
            <a:ext cx="910167" cy="976022"/>
            <a:chOff x="1817093" y="1990798"/>
            <a:chExt cx="356004" cy="355900"/>
          </a:xfrm>
        </p:grpSpPr>
        <p:sp>
          <p:nvSpPr>
            <p:cNvPr id="7" name="Google Shape;18993;p80">
              <a:extLst>
                <a:ext uri="{FF2B5EF4-FFF2-40B4-BE49-F238E27FC236}">
                  <a16:creationId xmlns:a16="http://schemas.microsoft.com/office/drawing/2014/main" id="{ED101C16-817D-4A96-A451-6C47A98ADC92}"/>
                </a:ext>
              </a:extLst>
            </p:cNvPr>
            <p:cNvSpPr/>
            <p:nvPr/>
          </p:nvSpPr>
          <p:spPr>
            <a:xfrm>
              <a:off x="1822325" y="1996030"/>
              <a:ext cx="262019" cy="172745"/>
            </a:xfrm>
            <a:custGeom>
              <a:avLst/>
              <a:gdLst/>
              <a:ahLst/>
              <a:cxnLst/>
              <a:rect l="l" t="t" r="r" b="b"/>
              <a:pathLst>
                <a:path w="10067" h="6637" extrusionOk="0">
                  <a:moveTo>
                    <a:pt x="6431" y="0"/>
                  </a:moveTo>
                  <a:cubicBezTo>
                    <a:pt x="6429" y="0"/>
                    <a:pt x="6427" y="0"/>
                    <a:pt x="6425" y="0"/>
                  </a:cubicBezTo>
                  <a:lnTo>
                    <a:pt x="855" y="0"/>
                  </a:lnTo>
                  <a:cubicBezTo>
                    <a:pt x="384" y="0"/>
                    <a:pt x="0" y="380"/>
                    <a:pt x="0" y="855"/>
                  </a:cubicBezTo>
                  <a:lnTo>
                    <a:pt x="0" y="6422"/>
                  </a:lnTo>
                  <a:cubicBezTo>
                    <a:pt x="0" y="6541"/>
                    <a:pt x="95" y="6636"/>
                    <a:pt x="215" y="6636"/>
                  </a:cubicBezTo>
                  <a:lnTo>
                    <a:pt x="2358" y="6636"/>
                  </a:lnTo>
                  <a:cubicBezTo>
                    <a:pt x="2593" y="6636"/>
                    <a:pt x="2783" y="6443"/>
                    <a:pt x="2783" y="6207"/>
                  </a:cubicBezTo>
                  <a:lnTo>
                    <a:pt x="2783" y="5781"/>
                  </a:lnTo>
                  <a:cubicBezTo>
                    <a:pt x="2787" y="5595"/>
                    <a:pt x="2709" y="5419"/>
                    <a:pt x="2572" y="5296"/>
                  </a:cubicBezTo>
                  <a:cubicBezTo>
                    <a:pt x="2189" y="4983"/>
                    <a:pt x="2044" y="4462"/>
                    <a:pt x="2210" y="3994"/>
                  </a:cubicBezTo>
                  <a:cubicBezTo>
                    <a:pt x="2375" y="3526"/>
                    <a:pt x="2815" y="3213"/>
                    <a:pt x="3311" y="3209"/>
                  </a:cubicBezTo>
                  <a:cubicBezTo>
                    <a:pt x="3314" y="3209"/>
                    <a:pt x="3317" y="3209"/>
                    <a:pt x="3319" y="3209"/>
                  </a:cubicBezTo>
                  <a:cubicBezTo>
                    <a:pt x="3812" y="3209"/>
                    <a:pt x="4255" y="3518"/>
                    <a:pt x="4423" y="3980"/>
                  </a:cubicBezTo>
                  <a:cubicBezTo>
                    <a:pt x="4595" y="4448"/>
                    <a:pt x="4458" y="4969"/>
                    <a:pt x="4078" y="5289"/>
                  </a:cubicBezTo>
                  <a:cubicBezTo>
                    <a:pt x="3937" y="5408"/>
                    <a:pt x="3853" y="5588"/>
                    <a:pt x="3856" y="5774"/>
                  </a:cubicBezTo>
                  <a:lnTo>
                    <a:pt x="3856" y="6207"/>
                  </a:lnTo>
                  <a:cubicBezTo>
                    <a:pt x="3853" y="6443"/>
                    <a:pt x="4046" y="6636"/>
                    <a:pt x="4282" y="6636"/>
                  </a:cubicBezTo>
                  <a:lnTo>
                    <a:pt x="6636" y="6636"/>
                  </a:lnTo>
                  <a:lnTo>
                    <a:pt x="6636" y="4279"/>
                  </a:lnTo>
                  <a:cubicBezTo>
                    <a:pt x="6636" y="4043"/>
                    <a:pt x="6830" y="3853"/>
                    <a:pt x="7065" y="3853"/>
                  </a:cubicBezTo>
                  <a:lnTo>
                    <a:pt x="7502" y="3853"/>
                  </a:lnTo>
                  <a:cubicBezTo>
                    <a:pt x="7688" y="3853"/>
                    <a:pt x="7864" y="3934"/>
                    <a:pt x="7984" y="4075"/>
                  </a:cubicBezTo>
                  <a:cubicBezTo>
                    <a:pt x="8213" y="4347"/>
                    <a:pt x="8546" y="4496"/>
                    <a:pt x="8887" y="4496"/>
                  </a:cubicBezTo>
                  <a:cubicBezTo>
                    <a:pt x="9023" y="4496"/>
                    <a:pt x="9160" y="4472"/>
                    <a:pt x="9293" y="4423"/>
                  </a:cubicBezTo>
                  <a:cubicBezTo>
                    <a:pt x="9757" y="4251"/>
                    <a:pt x="10067" y="3807"/>
                    <a:pt x="10063" y="3311"/>
                  </a:cubicBezTo>
                  <a:cubicBezTo>
                    <a:pt x="10063" y="2815"/>
                    <a:pt x="9750" y="2372"/>
                    <a:pt x="9282" y="2207"/>
                  </a:cubicBezTo>
                  <a:cubicBezTo>
                    <a:pt x="9153" y="2161"/>
                    <a:pt x="9020" y="2139"/>
                    <a:pt x="8888" y="2139"/>
                  </a:cubicBezTo>
                  <a:cubicBezTo>
                    <a:pt x="8541" y="2139"/>
                    <a:pt x="8203" y="2291"/>
                    <a:pt x="7977" y="2569"/>
                  </a:cubicBezTo>
                  <a:cubicBezTo>
                    <a:pt x="7856" y="2703"/>
                    <a:pt x="7685" y="2784"/>
                    <a:pt x="7503" y="2784"/>
                  </a:cubicBezTo>
                  <a:cubicBezTo>
                    <a:pt x="7499" y="2784"/>
                    <a:pt x="7495" y="2784"/>
                    <a:pt x="7491" y="2784"/>
                  </a:cubicBezTo>
                  <a:lnTo>
                    <a:pt x="7065" y="2784"/>
                  </a:lnTo>
                  <a:cubicBezTo>
                    <a:pt x="6830" y="2780"/>
                    <a:pt x="6636" y="2590"/>
                    <a:pt x="6636" y="2354"/>
                  </a:cubicBezTo>
                  <a:lnTo>
                    <a:pt x="6636" y="212"/>
                  </a:lnTo>
                  <a:cubicBezTo>
                    <a:pt x="6636" y="98"/>
                    <a:pt x="6544" y="0"/>
                    <a:pt x="6431" y="0"/>
                  </a:cubicBezTo>
                  <a:close/>
                </a:path>
              </a:pathLst>
            </a:custGeom>
            <a:solidFill>
              <a:srgbClr val="B8C6D2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994;p80">
              <a:extLst>
                <a:ext uri="{FF2B5EF4-FFF2-40B4-BE49-F238E27FC236}">
                  <a16:creationId xmlns:a16="http://schemas.microsoft.com/office/drawing/2014/main" id="{5D1F288E-812D-4ACA-8751-96DDAACFFB22}"/>
                </a:ext>
              </a:extLst>
            </p:cNvPr>
            <p:cNvSpPr/>
            <p:nvPr/>
          </p:nvSpPr>
          <p:spPr>
            <a:xfrm>
              <a:off x="1995043" y="1995926"/>
              <a:ext cx="172823" cy="262045"/>
            </a:xfrm>
            <a:custGeom>
              <a:avLst/>
              <a:gdLst/>
              <a:ahLst/>
              <a:cxnLst/>
              <a:rect l="l" t="t" r="r" b="b"/>
              <a:pathLst>
                <a:path w="6640" h="10068" extrusionOk="0">
                  <a:moveTo>
                    <a:pt x="215" y="1"/>
                  </a:moveTo>
                  <a:cubicBezTo>
                    <a:pt x="99" y="1"/>
                    <a:pt x="0" y="99"/>
                    <a:pt x="0" y="216"/>
                  </a:cubicBezTo>
                  <a:lnTo>
                    <a:pt x="0" y="2358"/>
                  </a:lnTo>
                  <a:cubicBezTo>
                    <a:pt x="0" y="2594"/>
                    <a:pt x="194" y="2788"/>
                    <a:pt x="429" y="2788"/>
                  </a:cubicBezTo>
                  <a:lnTo>
                    <a:pt x="855" y="2788"/>
                  </a:lnTo>
                  <a:cubicBezTo>
                    <a:pt x="859" y="2788"/>
                    <a:pt x="863" y="2788"/>
                    <a:pt x="867" y="2788"/>
                  </a:cubicBezTo>
                  <a:cubicBezTo>
                    <a:pt x="1049" y="2788"/>
                    <a:pt x="1220" y="2707"/>
                    <a:pt x="1341" y="2573"/>
                  </a:cubicBezTo>
                  <a:cubicBezTo>
                    <a:pt x="1567" y="2295"/>
                    <a:pt x="1905" y="2143"/>
                    <a:pt x="2250" y="2143"/>
                  </a:cubicBezTo>
                  <a:cubicBezTo>
                    <a:pt x="2382" y="2143"/>
                    <a:pt x="2514" y="2165"/>
                    <a:pt x="2642" y="2211"/>
                  </a:cubicBezTo>
                  <a:cubicBezTo>
                    <a:pt x="3110" y="2376"/>
                    <a:pt x="3424" y="2819"/>
                    <a:pt x="3427" y="3315"/>
                  </a:cubicBezTo>
                  <a:cubicBezTo>
                    <a:pt x="3431" y="3811"/>
                    <a:pt x="3121" y="4255"/>
                    <a:pt x="2657" y="4427"/>
                  </a:cubicBezTo>
                  <a:cubicBezTo>
                    <a:pt x="2525" y="4475"/>
                    <a:pt x="2388" y="4498"/>
                    <a:pt x="2252" y="4498"/>
                  </a:cubicBezTo>
                  <a:cubicBezTo>
                    <a:pt x="1911" y="4498"/>
                    <a:pt x="1577" y="4351"/>
                    <a:pt x="1348" y="4079"/>
                  </a:cubicBezTo>
                  <a:cubicBezTo>
                    <a:pt x="1228" y="3938"/>
                    <a:pt x="1052" y="3857"/>
                    <a:pt x="866" y="3857"/>
                  </a:cubicBezTo>
                  <a:lnTo>
                    <a:pt x="429" y="3857"/>
                  </a:lnTo>
                  <a:cubicBezTo>
                    <a:pt x="194" y="3857"/>
                    <a:pt x="0" y="4047"/>
                    <a:pt x="0" y="4283"/>
                  </a:cubicBezTo>
                  <a:lnTo>
                    <a:pt x="0" y="6640"/>
                  </a:lnTo>
                  <a:lnTo>
                    <a:pt x="2357" y="6640"/>
                  </a:lnTo>
                  <a:cubicBezTo>
                    <a:pt x="2593" y="6640"/>
                    <a:pt x="2787" y="6834"/>
                    <a:pt x="2787" y="7070"/>
                  </a:cubicBezTo>
                  <a:lnTo>
                    <a:pt x="2787" y="7506"/>
                  </a:lnTo>
                  <a:cubicBezTo>
                    <a:pt x="2787" y="7689"/>
                    <a:pt x="2706" y="7868"/>
                    <a:pt x="2562" y="7988"/>
                  </a:cubicBezTo>
                  <a:cubicBezTo>
                    <a:pt x="2182" y="8308"/>
                    <a:pt x="2044" y="8829"/>
                    <a:pt x="2217" y="9297"/>
                  </a:cubicBezTo>
                  <a:cubicBezTo>
                    <a:pt x="2385" y="9759"/>
                    <a:pt x="2827" y="10067"/>
                    <a:pt x="3320" y="10067"/>
                  </a:cubicBezTo>
                  <a:cubicBezTo>
                    <a:pt x="3323" y="10067"/>
                    <a:pt x="3326" y="10067"/>
                    <a:pt x="3329" y="10067"/>
                  </a:cubicBezTo>
                  <a:cubicBezTo>
                    <a:pt x="3825" y="10064"/>
                    <a:pt x="4264" y="9751"/>
                    <a:pt x="4430" y="9283"/>
                  </a:cubicBezTo>
                  <a:cubicBezTo>
                    <a:pt x="4599" y="8815"/>
                    <a:pt x="4451" y="8294"/>
                    <a:pt x="4067" y="7981"/>
                  </a:cubicBezTo>
                  <a:cubicBezTo>
                    <a:pt x="3930" y="7858"/>
                    <a:pt x="3853" y="7682"/>
                    <a:pt x="3856" y="7495"/>
                  </a:cubicBezTo>
                  <a:lnTo>
                    <a:pt x="3856" y="7070"/>
                  </a:lnTo>
                  <a:cubicBezTo>
                    <a:pt x="3856" y="6834"/>
                    <a:pt x="4046" y="6640"/>
                    <a:pt x="4286" y="6640"/>
                  </a:cubicBezTo>
                  <a:lnTo>
                    <a:pt x="6425" y="6640"/>
                  </a:lnTo>
                  <a:cubicBezTo>
                    <a:pt x="6544" y="6640"/>
                    <a:pt x="6639" y="6545"/>
                    <a:pt x="6639" y="6426"/>
                  </a:cubicBezTo>
                  <a:lnTo>
                    <a:pt x="6639" y="859"/>
                  </a:lnTo>
                  <a:cubicBezTo>
                    <a:pt x="6639" y="384"/>
                    <a:pt x="6256" y="1"/>
                    <a:pt x="5781" y="1"/>
                  </a:cubicBezTo>
                  <a:close/>
                </a:path>
              </a:pathLst>
            </a:custGeom>
            <a:solidFill>
              <a:srgbClr val="93AABA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995;p80">
              <a:extLst>
                <a:ext uri="{FF2B5EF4-FFF2-40B4-BE49-F238E27FC236}">
                  <a16:creationId xmlns:a16="http://schemas.microsoft.com/office/drawing/2014/main" id="{DBE3AF35-F37C-4DF5-B20F-47F230F69699}"/>
                </a:ext>
              </a:extLst>
            </p:cNvPr>
            <p:cNvSpPr/>
            <p:nvPr/>
          </p:nvSpPr>
          <p:spPr>
            <a:xfrm>
              <a:off x="1905743" y="2168748"/>
              <a:ext cx="262123" cy="172823"/>
            </a:xfrm>
            <a:custGeom>
              <a:avLst/>
              <a:gdLst/>
              <a:ahLst/>
              <a:cxnLst/>
              <a:rect l="l" t="t" r="r" b="b"/>
              <a:pathLst>
                <a:path w="10071" h="6640" extrusionOk="0">
                  <a:moveTo>
                    <a:pt x="3431" y="0"/>
                  </a:moveTo>
                  <a:lnTo>
                    <a:pt x="3431" y="2358"/>
                  </a:lnTo>
                  <a:cubicBezTo>
                    <a:pt x="3431" y="2593"/>
                    <a:pt x="3241" y="2783"/>
                    <a:pt x="3005" y="2783"/>
                  </a:cubicBezTo>
                  <a:lnTo>
                    <a:pt x="2569" y="2783"/>
                  </a:lnTo>
                  <a:cubicBezTo>
                    <a:pt x="2383" y="2783"/>
                    <a:pt x="2207" y="2702"/>
                    <a:pt x="2083" y="2562"/>
                  </a:cubicBezTo>
                  <a:cubicBezTo>
                    <a:pt x="1857" y="2290"/>
                    <a:pt x="1524" y="2141"/>
                    <a:pt x="1183" y="2141"/>
                  </a:cubicBezTo>
                  <a:cubicBezTo>
                    <a:pt x="1048" y="2141"/>
                    <a:pt x="910" y="2164"/>
                    <a:pt x="778" y="2213"/>
                  </a:cubicBezTo>
                  <a:cubicBezTo>
                    <a:pt x="310" y="2386"/>
                    <a:pt x="1" y="2829"/>
                    <a:pt x="4" y="3325"/>
                  </a:cubicBezTo>
                  <a:cubicBezTo>
                    <a:pt x="8" y="3821"/>
                    <a:pt x="321" y="4265"/>
                    <a:pt x="789" y="4430"/>
                  </a:cubicBezTo>
                  <a:cubicBezTo>
                    <a:pt x="918" y="4476"/>
                    <a:pt x="1051" y="4498"/>
                    <a:pt x="1182" y="4498"/>
                  </a:cubicBezTo>
                  <a:cubicBezTo>
                    <a:pt x="1528" y="4498"/>
                    <a:pt x="1865" y="4345"/>
                    <a:pt x="2094" y="4068"/>
                  </a:cubicBezTo>
                  <a:cubicBezTo>
                    <a:pt x="2211" y="3930"/>
                    <a:pt x="2385" y="3853"/>
                    <a:pt x="2564" y="3853"/>
                  </a:cubicBezTo>
                  <a:cubicBezTo>
                    <a:pt x="2568" y="3853"/>
                    <a:pt x="2572" y="3853"/>
                    <a:pt x="2576" y="3853"/>
                  </a:cubicBezTo>
                  <a:lnTo>
                    <a:pt x="3005" y="3853"/>
                  </a:lnTo>
                  <a:cubicBezTo>
                    <a:pt x="3241" y="3853"/>
                    <a:pt x="3431" y="4047"/>
                    <a:pt x="3431" y="4282"/>
                  </a:cubicBezTo>
                  <a:lnTo>
                    <a:pt x="3431" y="6425"/>
                  </a:lnTo>
                  <a:cubicBezTo>
                    <a:pt x="3431" y="6541"/>
                    <a:pt x="3530" y="6640"/>
                    <a:pt x="3646" y="6640"/>
                  </a:cubicBezTo>
                  <a:lnTo>
                    <a:pt x="9212" y="6640"/>
                  </a:lnTo>
                  <a:cubicBezTo>
                    <a:pt x="9687" y="6640"/>
                    <a:pt x="10070" y="6256"/>
                    <a:pt x="10070" y="5781"/>
                  </a:cubicBezTo>
                  <a:lnTo>
                    <a:pt x="10070" y="215"/>
                  </a:lnTo>
                  <a:cubicBezTo>
                    <a:pt x="10070" y="99"/>
                    <a:pt x="9972" y="0"/>
                    <a:pt x="9856" y="0"/>
                  </a:cubicBezTo>
                  <a:lnTo>
                    <a:pt x="7713" y="0"/>
                  </a:lnTo>
                  <a:cubicBezTo>
                    <a:pt x="7477" y="0"/>
                    <a:pt x="7287" y="194"/>
                    <a:pt x="7287" y="430"/>
                  </a:cubicBezTo>
                  <a:lnTo>
                    <a:pt x="7287" y="855"/>
                  </a:lnTo>
                  <a:cubicBezTo>
                    <a:pt x="7280" y="1042"/>
                    <a:pt x="7361" y="1218"/>
                    <a:pt x="7498" y="1337"/>
                  </a:cubicBezTo>
                  <a:cubicBezTo>
                    <a:pt x="7882" y="1654"/>
                    <a:pt x="8026" y="2175"/>
                    <a:pt x="7861" y="2643"/>
                  </a:cubicBezTo>
                  <a:cubicBezTo>
                    <a:pt x="7695" y="3111"/>
                    <a:pt x="7252" y="3424"/>
                    <a:pt x="6756" y="3427"/>
                  </a:cubicBezTo>
                  <a:cubicBezTo>
                    <a:pt x="6260" y="3427"/>
                    <a:pt x="5817" y="3121"/>
                    <a:pt x="5644" y="2657"/>
                  </a:cubicBezTo>
                  <a:cubicBezTo>
                    <a:pt x="5475" y="2189"/>
                    <a:pt x="5613" y="1668"/>
                    <a:pt x="5993" y="1348"/>
                  </a:cubicBezTo>
                  <a:cubicBezTo>
                    <a:pt x="6133" y="1228"/>
                    <a:pt x="6218" y="1049"/>
                    <a:pt x="6214" y="862"/>
                  </a:cubicBezTo>
                  <a:lnTo>
                    <a:pt x="6214" y="430"/>
                  </a:lnTo>
                  <a:cubicBezTo>
                    <a:pt x="6214" y="190"/>
                    <a:pt x="6024" y="0"/>
                    <a:pt x="5788" y="0"/>
                  </a:cubicBezTo>
                  <a:close/>
                </a:path>
              </a:pathLst>
            </a:custGeom>
            <a:solidFill>
              <a:srgbClr val="ADBDCB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8996;p80">
              <a:extLst>
                <a:ext uri="{FF2B5EF4-FFF2-40B4-BE49-F238E27FC236}">
                  <a16:creationId xmlns:a16="http://schemas.microsoft.com/office/drawing/2014/main" id="{47119FCB-1485-465C-A8D9-35712868FA09}"/>
                </a:ext>
              </a:extLst>
            </p:cNvPr>
            <p:cNvSpPr/>
            <p:nvPr/>
          </p:nvSpPr>
          <p:spPr>
            <a:xfrm>
              <a:off x="1822325" y="2079552"/>
              <a:ext cx="172823" cy="261941"/>
            </a:xfrm>
            <a:custGeom>
              <a:avLst/>
              <a:gdLst/>
              <a:ahLst/>
              <a:cxnLst/>
              <a:rect l="l" t="t" r="r" b="b"/>
              <a:pathLst>
                <a:path w="6640" h="10064" extrusionOk="0">
                  <a:moveTo>
                    <a:pt x="3319" y="0"/>
                  </a:moveTo>
                  <a:cubicBezTo>
                    <a:pt x="3317" y="0"/>
                    <a:pt x="3314" y="0"/>
                    <a:pt x="3311" y="0"/>
                  </a:cubicBezTo>
                  <a:cubicBezTo>
                    <a:pt x="2815" y="4"/>
                    <a:pt x="2375" y="317"/>
                    <a:pt x="2210" y="785"/>
                  </a:cubicBezTo>
                  <a:cubicBezTo>
                    <a:pt x="2041" y="1253"/>
                    <a:pt x="2185" y="1774"/>
                    <a:pt x="2569" y="2087"/>
                  </a:cubicBezTo>
                  <a:cubicBezTo>
                    <a:pt x="2709" y="2210"/>
                    <a:pt x="2787" y="2386"/>
                    <a:pt x="2783" y="2572"/>
                  </a:cubicBezTo>
                  <a:lnTo>
                    <a:pt x="2783" y="2998"/>
                  </a:lnTo>
                  <a:cubicBezTo>
                    <a:pt x="2783" y="3234"/>
                    <a:pt x="2590" y="3427"/>
                    <a:pt x="2354" y="3427"/>
                  </a:cubicBezTo>
                  <a:lnTo>
                    <a:pt x="215" y="3427"/>
                  </a:lnTo>
                  <a:cubicBezTo>
                    <a:pt x="95" y="3427"/>
                    <a:pt x="0" y="3522"/>
                    <a:pt x="0" y="3642"/>
                  </a:cubicBezTo>
                  <a:lnTo>
                    <a:pt x="0" y="9208"/>
                  </a:lnTo>
                  <a:cubicBezTo>
                    <a:pt x="0" y="9683"/>
                    <a:pt x="384" y="10063"/>
                    <a:pt x="855" y="10063"/>
                  </a:cubicBezTo>
                  <a:lnTo>
                    <a:pt x="6425" y="10063"/>
                  </a:lnTo>
                  <a:cubicBezTo>
                    <a:pt x="6541" y="10063"/>
                    <a:pt x="6640" y="9968"/>
                    <a:pt x="6640" y="9852"/>
                  </a:cubicBezTo>
                  <a:lnTo>
                    <a:pt x="6640" y="7709"/>
                  </a:lnTo>
                  <a:cubicBezTo>
                    <a:pt x="6640" y="7474"/>
                    <a:pt x="6446" y="7280"/>
                    <a:pt x="6210" y="7280"/>
                  </a:cubicBezTo>
                  <a:lnTo>
                    <a:pt x="5781" y="7280"/>
                  </a:lnTo>
                  <a:cubicBezTo>
                    <a:pt x="5777" y="7280"/>
                    <a:pt x="5773" y="7280"/>
                    <a:pt x="5769" y="7280"/>
                  </a:cubicBezTo>
                  <a:cubicBezTo>
                    <a:pt x="5590" y="7280"/>
                    <a:pt x="5416" y="7357"/>
                    <a:pt x="5299" y="7495"/>
                  </a:cubicBezTo>
                  <a:cubicBezTo>
                    <a:pt x="5070" y="7772"/>
                    <a:pt x="4733" y="7925"/>
                    <a:pt x="4387" y="7925"/>
                  </a:cubicBezTo>
                  <a:cubicBezTo>
                    <a:pt x="4256" y="7925"/>
                    <a:pt x="4123" y="7903"/>
                    <a:pt x="3994" y="7857"/>
                  </a:cubicBezTo>
                  <a:cubicBezTo>
                    <a:pt x="3526" y="7692"/>
                    <a:pt x="3213" y="7248"/>
                    <a:pt x="3213" y="6752"/>
                  </a:cubicBezTo>
                  <a:cubicBezTo>
                    <a:pt x="3209" y="6256"/>
                    <a:pt x="3515" y="5813"/>
                    <a:pt x="3983" y="5640"/>
                  </a:cubicBezTo>
                  <a:cubicBezTo>
                    <a:pt x="4115" y="5591"/>
                    <a:pt x="4253" y="5568"/>
                    <a:pt x="4388" y="5568"/>
                  </a:cubicBezTo>
                  <a:cubicBezTo>
                    <a:pt x="4730" y="5568"/>
                    <a:pt x="5063" y="5717"/>
                    <a:pt x="5292" y="5989"/>
                  </a:cubicBezTo>
                  <a:cubicBezTo>
                    <a:pt x="5412" y="6129"/>
                    <a:pt x="5588" y="6210"/>
                    <a:pt x="5774" y="6210"/>
                  </a:cubicBezTo>
                  <a:lnTo>
                    <a:pt x="6210" y="6210"/>
                  </a:lnTo>
                  <a:cubicBezTo>
                    <a:pt x="6446" y="6210"/>
                    <a:pt x="6636" y="6020"/>
                    <a:pt x="6636" y="5781"/>
                  </a:cubicBezTo>
                  <a:lnTo>
                    <a:pt x="6636" y="3427"/>
                  </a:lnTo>
                  <a:lnTo>
                    <a:pt x="4282" y="3427"/>
                  </a:lnTo>
                  <a:cubicBezTo>
                    <a:pt x="4046" y="3427"/>
                    <a:pt x="3853" y="3234"/>
                    <a:pt x="3853" y="2998"/>
                  </a:cubicBezTo>
                  <a:lnTo>
                    <a:pt x="3853" y="2562"/>
                  </a:lnTo>
                  <a:cubicBezTo>
                    <a:pt x="3853" y="2379"/>
                    <a:pt x="3934" y="2199"/>
                    <a:pt x="4078" y="2080"/>
                  </a:cubicBezTo>
                  <a:cubicBezTo>
                    <a:pt x="4458" y="1760"/>
                    <a:pt x="4595" y="1239"/>
                    <a:pt x="4423" y="771"/>
                  </a:cubicBezTo>
                  <a:cubicBezTo>
                    <a:pt x="4255" y="309"/>
                    <a:pt x="3812" y="0"/>
                    <a:pt x="3319" y="0"/>
                  </a:cubicBezTo>
                  <a:close/>
                </a:path>
              </a:pathLst>
            </a:custGeom>
            <a:solidFill>
              <a:srgbClr val="D4DDE3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8997;p80">
              <a:extLst>
                <a:ext uri="{FF2B5EF4-FFF2-40B4-BE49-F238E27FC236}">
                  <a16:creationId xmlns:a16="http://schemas.microsoft.com/office/drawing/2014/main" id="{D91AB763-A410-40D6-85D2-6FA4C2687B29}"/>
                </a:ext>
              </a:extLst>
            </p:cNvPr>
            <p:cNvSpPr/>
            <p:nvPr/>
          </p:nvSpPr>
          <p:spPr>
            <a:xfrm>
              <a:off x="1822325" y="2168748"/>
              <a:ext cx="39041" cy="172745"/>
            </a:xfrm>
            <a:custGeom>
              <a:avLst/>
              <a:gdLst/>
              <a:ahLst/>
              <a:cxnLst/>
              <a:rect l="l" t="t" r="r" b="b"/>
              <a:pathLst>
                <a:path w="1500" h="6637" extrusionOk="0">
                  <a:moveTo>
                    <a:pt x="215" y="0"/>
                  </a:moveTo>
                  <a:cubicBezTo>
                    <a:pt x="95" y="0"/>
                    <a:pt x="0" y="95"/>
                    <a:pt x="0" y="215"/>
                  </a:cubicBezTo>
                  <a:lnTo>
                    <a:pt x="0" y="5781"/>
                  </a:lnTo>
                  <a:cubicBezTo>
                    <a:pt x="0" y="6253"/>
                    <a:pt x="384" y="6636"/>
                    <a:pt x="855" y="6636"/>
                  </a:cubicBezTo>
                  <a:lnTo>
                    <a:pt x="1499" y="6636"/>
                  </a:lnTo>
                  <a:cubicBezTo>
                    <a:pt x="1028" y="6636"/>
                    <a:pt x="644" y="6253"/>
                    <a:pt x="644" y="5781"/>
                  </a:cubicBezTo>
                  <a:lnTo>
                    <a:pt x="644" y="215"/>
                  </a:lnTo>
                  <a:cubicBezTo>
                    <a:pt x="644" y="95"/>
                    <a:pt x="739" y="0"/>
                    <a:pt x="859" y="0"/>
                  </a:cubicBezTo>
                  <a:close/>
                </a:path>
              </a:pathLst>
            </a:custGeom>
            <a:solidFill>
              <a:srgbClr val="748798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8998;p80">
              <a:extLst>
                <a:ext uri="{FF2B5EF4-FFF2-40B4-BE49-F238E27FC236}">
                  <a16:creationId xmlns:a16="http://schemas.microsoft.com/office/drawing/2014/main" id="{A4CD5D70-F3A4-4470-BFFA-4AED1721FAAE}"/>
                </a:ext>
              </a:extLst>
            </p:cNvPr>
            <p:cNvSpPr/>
            <p:nvPr/>
          </p:nvSpPr>
          <p:spPr>
            <a:xfrm>
              <a:off x="1874979" y="2079578"/>
              <a:ext cx="39406" cy="89196"/>
            </a:xfrm>
            <a:custGeom>
              <a:avLst/>
              <a:gdLst/>
              <a:ahLst/>
              <a:cxnLst/>
              <a:rect l="l" t="t" r="r" b="b"/>
              <a:pathLst>
                <a:path w="1514" h="3427" extrusionOk="0">
                  <a:moveTo>
                    <a:pt x="1297" y="0"/>
                  </a:moveTo>
                  <a:cubicBezTo>
                    <a:pt x="846" y="0"/>
                    <a:pt x="426" y="259"/>
                    <a:pt x="229" y="678"/>
                  </a:cubicBezTo>
                  <a:cubicBezTo>
                    <a:pt x="0" y="1167"/>
                    <a:pt x="134" y="1744"/>
                    <a:pt x="549" y="2086"/>
                  </a:cubicBezTo>
                  <a:lnTo>
                    <a:pt x="546" y="2086"/>
                  </a:lnTo>
                  <a:cubicBezTo>
                    <a:pt x="686" y="2209"/>
                    <a:pt x="764" y="2385"/>
                    <a:pt x="760" y="2571"/>
                  </a:cubicBezTo>
                  <a:lnTo>
                    <a:pt x="760" y="2997"/>
                  </a:lnTo>
                  <a:cubicBezTo>
                    <a:pt x="760" y="3233"/>
                    <a:pt x="567" y="3426"/>
                    <a:pt x="331" y="3426"/>
                  </a:cubicBezTo>
                  <a:lnTo>
                    <a:pt x="760" y="3426"/>
                  </a:lnTo>
                  <a:cubicBezTo>
                    <a:pt x="996" y="3426"/>
                    <a:pt x="1190" y="3233"/>
                    <a:pt x="1190" y="2997"/>
                  </a:cubicBezTo>
                  <a:lnTo>
                    <a:pt x="1190" y="2571"/>
                  </a:lnTo>
                  <a:cubicBezTo>
                    <a:pt x="1193" y="2385"/>
                    <a:pt x="1116" y="2209"/>
                    <a:pt x="975" y="2086"/>
                  </a:cubicBezTo>
                  <a:cubicBezTo>
                    <a:pt x="201" y="1449"/>
                    <a:pt x="528" y="200"/>
                    <a:pt x="1513" y="20"/>
                  </a:cubicBezTo>
                  <a:cubicBezTo>
                    <a:pt x="1441" y="7"/>
                    <a:pt x="1368" y="0"/>
                    <a:pt x="1297" y="0"/>
                  </a:cubicBezTo>
                  <a:close/>
                </a:path>
              </a:pathLst>
            </a:custGeom>
            <a:solidFill>
              <a:srgbClr val="748798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8999;p80">
              <a:extLst>
                <a:ext uri="{FF2B5EF4-FFF2-40B4-BE49-F238E27FC236}">
                  <a16:creationId xmlns:a16="http://schemas.microsoft.com/office/drawing/2014/main" id="{670D1D97-3C70-40A2-816D-FE5A17C78C4B}"/>
                </a:ext>
              </a:extLst>
            </p:cNvPr>
            <p:cNvSpPr/>
            <p:nvPr/>
          </p:nvSpPr>
          <p:spPr>
            <a:xfrm>
              <a:off x="1822325" y="1996030"/>
              <a:ext cx="39041" cy="172745"/>
            </a:xfrm>
            <a:custGeom>
              <a:avLst/>
              <a:gdLst/>
              <a:ahLst/>
              <a:cxnLst/>
              <a:rect l="l" t="t" r="r" b="b"/>
              <a:pathLst>
                <a:path w="1500" h="6637" extrusionOk="0">
                  <a:moveTo>
                    <a:pt x="855" y="0"/>
                  </a:moveTo>
                  <a:cubicBezTo>
                    <a:pt x="384" y="0"/>
                    <a:pt x="0" y="380"/>
                    <a:pt x="0" y="855"/>
                  </a:cubicBezTo>
                  <a:lnTo>
                    <a:pt x="0" y="6422"/>
                  </a:lnTo>
                  <a:cubicBezTo>
                    <a:pt x="0" y="6541"/>
                    <a:pt x="95" y="6636"/>
                    <a:pt x="215" y="6636"/>
                  </a:cubicBezTo>
                  <a:lnTo>
                    <a:pt x="855" y="6636"/>
                  </a:lnTo>
                  <a:cubicBezTo>
                    <a:pt x="739" y="6636"/>
                    <a:pt x="644" y="6541"/>
                    <a:pt x="644" y="6422"/>
                  </a:cubicBezTo>
                  <a:lnTo>
                    <a:pt x="644" y="855"/>
                  </a:lnTo>
                  <a:cubicBezTo>
                    <a:pt x="644" y="380"/>
                    <a:pt x="1028" y="0"/>
                    <a:pt x="1499" y="0"/>
                  </a:cubicBezTo>
                  <a:close/>
                </a:path>
              </a:pathLst>
            </a:custGeom>
            <a:solidFill>
              <a:srgbClr val="A9BAC8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9000;p80">
              <a:extLst>
                <a:ext uri="{FF2B5EF4-FFF2-40B4-BE49-F238E27FC236}">
                  <a16:creationId xmlns:a16="http://schemas.microsoft.com/office/drawing/2014/main" id="{8A26A23C-A271-44FD-8417-B6C65247C199}"/>
                </a:ext>
              </a:extLst>
            </p:cNvPr>
            <p:cNvSpPr/>
            <p:nvPr/>
          </p:nvSpPr>
          <p:spPr>
            <a:xfrm>
              <a:off x="2059149" y="2051598"/>
              <a:ext cx="39562" cy="61399"/>
            </a:xfrm>
            <a:custGeom>
              <a:avLst/>
              <a:gdLst/>
              <a:ahLst/>
              <a:cxnLst/>
              <a:rect l="l" t="t" r="r" b="b"/>
              <a:pathLst>
                <a:path w="1520" h="2359" extrusionOk="0">
                  <a:moveTo>
                    <a:pt x="241" y="1"/>
                  </a:moveTo>
                  <a:cubicBezTo>
                    <a:pt x="162" y="1"/>
                    <a:pt x="81" y="9"/>
                    <a:pt x="0" y="26"/>
                  </a:cubicBezTo>
                  <a:cubicBezTo>
                    <a:pt x="556" y="128"/>
                    <a:pt x="964" y="610"/>
                    <a:pt x="964" y="1176"/>
                  </a:cubicBezTo>
                  <a:cubicBezTo>
                    <a:pt x="968" y="1743"/>
                    <a:pt x="566" y="2232"/>
                    <a:pt x="14" y="2337"/>
                  </a:cubicBezTo>
                  <a:lnTo>
                    <a:pt x="7" y="2337"/>
                  </a:lnTo>
                  <a:cubicBezTo>
                    <a:pt x="79" y="2352"/>
                    <a:pt x="152" y="2359"/>
                    <a:pt x="225" y="2359"/>
                  </a:cubicBezTo>
                  <a:cubicBezTo>
                    <a:pt x="297" y="2359"/>
                    <a:pt x="369" y="2352"/>
                    <a:pt x="440" y="2337"/>
                  </a:cubicBezTo>
                  <a:cubicBezTo>
                    <a:pt x="1091" y="2228"/>
                    <a:pt x="1520" y="1606"/>
                    <a:pt x="1397" y="958"/>
                  </a:cubicBezTo>
                  <a:cubicBezTo>
                    <a:pt x="1289" y="392"/>
                    <a:pt x="794" y="1"/>
                    <a:pt x="241" y="1"/>
                  </a:cubicBezTo>
                  <a:close/>
                </a:path>
              </a:pathLst>
            </a:custGeom>
            <a:solidFill>
              <a:srgbClr val="B0C0C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9001;p80">
              <a:extLst>
                <a:ext uri="{FF2B5EF4-FFF2-40B4-BE49-F238E27FC236}">
                  <a16:creationId xmlns:a16="http://schemas.microsoft.com/office/drawing/2014/main" id="{85E60B7B-A596-4F98-80B6-1BB85979DF18}"/>
                </a:ext>
              </a:extLst>
            </p:cNvPr>
            <p:cNvSpPr/>
            <p:nvPr/>
          </p:nvSpPr>
          <p:spPr>
            <a:xfrm>
              <a:off x="1995043" y="1995926"/>
              <a:ext cx="22358" cy="72565"/>
            </a:xfrm>
            <a:custGeom>
              <a:avLst/>
              <a:gdLst/>
              <a:ahLst/>
              <a:cxnLst/>
              <a:rect l="l" t="t" r="r" b="b"/>
              <a:pathLst>
                <a:path w="859" h="2788" extrusionOk="0">
                  <a:moveTo>
                    <a:pt x="215" y="1"/>
                  </a:moveTo>
                  <a:cubicBezTo>
                    <a:pt x="99" y="1"/>
                    <a:pt x="0" y="99"/>
                    <a:pt x="0" y="216"/>
                  </a:cubicBezTo>
                  <a:lnTo>
                    <a:pt x="0" y="2358"/>
                  </a:lnTo>
                  <a:cubicBezTo>
                    <a:pt x="0" y="2594"/>
                    <a:pt x="194" y="2788"/>
                    <a:pt x="429" y="2788"/>
                  </a:cubicBezTo>
                  <a:lnTo>
                    <a:pt x="859" y="2788"/>
                  </a:lnTo>
                  <a:cubicBezTo>
                    <a:pt x="619" y="2784"/>
                    <a:pt x="429" y="2594"/>
                    <a:pt x="429" y="2358"/>
                  </a:cubicBezTo>
                  <a:lnTo>
                    <a:pt x="429" y="216"/>
                  </a:lnTo>
                  <a:cubicBezTo>
                    <a:pt x="429" y="99"/>
                    <a:pt x="524" y="1"/>
                    <a:pt x="644" y="1"/>
                  </a:cubicBezTo>
                  <a:close/>
                </a:path>
              </a:pathLst>
            </a:custGeom>
            <a:solidFill>
              <a:srgbClr val="B0C0C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9002;p80">
              <a:extLst>
                <a:ext uri="{FF2B5EF4-FFF2-40B4-BE49-F238E27FC236}">
                  <a16:creationId xmlns:a16="http://schemas.microsoft.com/office/drawing/2014/main" id="{5E919BE8-E08D-45D9-99AC-9432B55E311B}"/>
                </a:ext>
              </a:extLst>
            </p:cNvPr>
            <p:cNvSpPr/>
            <p:nvPr/>
          </p:nvSpPr>
          <p:spPr>
            <a:xfrm>
              <a:off x="1995043" y="2096314"/>
              <a:ext cx="22358" cy="72461"/>
            </a:xfrm>
            <a:custGeom>
              <a:avLst/>
              <a:gdLst/>
              <a:ahLst/>
              <a:cxnLst/>
              <a:rect l="l" t="t" r="r" b="b"/>
              <a:pathLst>
                <a:path w="859" h="2784" extrusionOk="0">
                  <a:moveTo>
                    <a:pt x="429" y="0"/>
                  </a:moveTo>
                  <a:cubicBezTo>
                    <a:pt x="194" y="0"/>
                    <a:pt x="0" y="190"/>
                    <a:pt x="0" y="426"/>
                  </a:cubicBezTo>
                  <a:lnTo>
                    <a:pt x="0" y="2783"/>
                  </a:lnTo>
                  <a:lnTo>
                    <a:pt x="429" y="2783"/>
                  </a:lnTo>
                  <a:lnTo>
                    <a:pt x="429" y="426"/>
                  </a:lnTo>
                  <a:cubicBezTo>
                    <a:pt x="429" y="190"/>
                    <a:pt x="619" y="0"/>
                    <a:pt x="859" y="0"/>
                  </a:cubicBezTo>
                  <a:close/>
                </a:path>
              </a:pathLst>
            </a:custGeom>
            <a:solidFill>
              <a:srgbClr val="B0C0C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9003;p80">
              <a:extLst>
                <a:ext uri="{FF2B5EF4-FFF2-40B4-BE49-F238E27FC236}">
                  <a16:creationId xmlns:a16="http://schemas.microsoft.com/office/drawing/2014/main" id="{BBFC5E76-07C3-4A58-8A54-16AB5F35A39D}"/>
                </a:ext>
              </a:extLst>
            </p:cNvPr>
            <p:cNvSpPr/>
            <p:nvPr/>
          </p:nvSpPr>
          <p:spPr>
            <a:xfrm>
              <a:off x="2042283" y="2168748"/>
              <a:ext cx="44715" cy="89170"/>
            </a:xfrm>
            <a:custGeom>
              <a:avLst/>
              <a:gdLst/>
              <a:ahLst/>
              <a:cxnLst/>
              <a:rect l="l" t="t" r="r" b="b"/>
              <a:pathLst>
                <a:path w="1718" h="3426" extrusionOk="0">
                  <a:moveTo>
                    <a:pt x="542" y="0"/>
                  </a:moveTo>
                  <a:cubicBezTo>
                    <a:pt x="778" y="0"/>
                    <a:pt x="972" y="194"/>
                    <a:pt x="972" y="430"/>
                  </a:cubicBezTo>
                  <a:lnTo>
                    <a:pt x="972" y="866"/>
                  </a:lnTo>
                  <a:cubicBezTo>
                    <a:pt x="972" y="1052"/>
                    <a:pt x="887" y="1228"/>
                    <a:pt x="747" y="1348"/>
                  </a:cubicBezTo>
                  <a:cubicBezTo>
                    <a:pt x="1" y="1978"/>
                    <a:pt x="300" y="3192"/>
                    <a:pt x="1253" y="3399"/>
                  </a:cubicBezTo>
                  <a:cubicBezTo>
                    <a:pt x="1337" y="3416"/>
                    <a:pt x="1423" y="3425"/>
                    <a:pt x="1507" y="3425"/>
                  </a:cubicBezTo>
                  <a:cubicBezTo>
                    <a:pt x="1578" y="3425"/>
                    <a:pt x="1649" y="3419"/>
                    <a:pt x="1718" y="3406"/>
                  </a:cubicBezTo>
                  <a:cubicBezTo>
                    <a:pt x="1704" y="3403"/>
                    <a:pt x="1693" y="3403"/>
                    <a:pt x="1679" y="3399"/>
                  </a:cubicBezTo>
                  <a:cubicBezTo>
                    <a:pt x="725" y="3188"/>
                    <a:pt x="430" y="1978"/>
                    <a:pt x="1176" y="1348"/>
                  </a:cubicBezTo>
                  <a:cubicBezTo>
                    <a:pt x="1317" y="1228"/>
                    <a:pt x="1397" y="1052"/>
                    <a:pt x="1397" y="866"/>
                  </a:cubicBezTo>
                  <a:lnTo>
                    <a:pt x="1397" y="430"/>
                  </a:lnTo>
                  <a:cubicBezTo>
                    <a:pt x="1397" y="194"/>
                    <a:pt x="1207" y="0"/>
                    <a:pt x="972" y="0"/>
                  </a:cubicBezTo>
                  <a:close/>
                </a:path>
              </a:pathLst>
            </a:custGeom>
            <a:solidFill>
              <a:srgbClr val="B0C0C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004;p80">
              <a:extLst>
                <a:ext uri="{FF2B5EF4-FFF2-40B4-BE49-F238E27FC236}">
                  <a16:creationId xmlns:a16="http://schemas.microsoft.com/office/drawing/2014/main" id="{32733DC5-0955-4F3B-A643-F6F94CDCC4C9}"/>
                </a:ext>
              </a:extLst>
            </p:cNvPr>
            <p:cNvSpPr/>
            <p:nvPr/>
          </p:nvSpPr>
          <p:spPr>
            <a:xfrm>
              <a:off x="1983956" y="2168748"/>
              <a:ext cx="22280" cy="72461"/>
            </a:xfrm>
            <a:custGeom>
              <a:avLst/>
              <a:gdLst/>
              <a:ahLst/>
              <a:cxnLst/>
              <a:rect l="l" t="t" r="r" b="b"/>
              <a:pathLst>
                <a:path w="856" h="2784" extrusionOk="0">
                  <a:moveTo>
                    <a:pt x="426" y="0"/>
                  </a:moveTo>
                  <a:lnTo>
                    <a:pt x="426" y="2354"/>
                  </a:lnTo>
                  <a:cubicBezTo>
                    <a:pt x="426" y="2593"/>
                    <a:pt x="236" y="2783"/>
                    <a:pt x="0" y="2783"/>
                  </a:cubicBezTo>
                  <a:lnTo>
                    <a:pt x="426" y="2783"/>
                  </a:lnTo>
                  <a:cubicBezTo>
                    <a:pt x="665" y="2783"/>
                    <a:pt x="855" y="2593"/>
                    <a:pt x="855" y="2354"/>
                  </a:cubicBezTo>
                  <a:lnTo>
                    <a:pt x="855" y="0"/>
                  </a:lnTo>
                  <a:close/>
                </a:path>
              </a:pathLst>
            </a:custGeom>
            <a:solidFill>
              <a:srgbClr val="D0DAE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9005;p80">
              <a:extLst>
                <a:ext uri="{FF2B5EF4-FFF2-40B4-BE49-F238E27FC236}">
                  <a16:creationId xmlns:a16="http://schemas.microsoft.com/office/drawing/2014/main" id="{8E572905-3570-48CD-988F-8794AD073227}"/>
                </a:ext>
              </a:extLst>
            </p:cNvPr>
            <p:cNvSpPr/>
            <p:nvPr/>
          </p:nvSpPr>
          <p:spPr>
            <a:xfrm>
              <a:off x="1903088" y="2224525"/>
              <a:ext cx="39041" cy="61295"/>
            </a:xfrm>
            <a:custGeom>
              <a:avLst/>
              <a:gdLst/>
              <a:ahLst/>
              <a:cxnLst/>
              <a:rect l="l" t="t" r="r" b="b"/>
              <a:pathLst>
                <a:path w="1500" h="2355" extrusionOk="0">
                  <a:moveTo>
                    <a:pt x="1275" y="0"/>
                  </a:moveTo>
                  <a:cubicBezTo>
                    <a:pt x="1202" y="0"/>
                    <a:pt x="1130" y="7"/>
                    <a:pt x="1060" y="21"/>
                  </a:cubicBezTo>
                  <a:cubicBezTo>
                    <a:pt x="419" y="141"/>
                    <a:pt x="1" y="757"/>
                    <a:pt x="124" y="1397"/>
                  </a:cubicBezTo>
                  <a:cubicBezTo>
                    <a:pt x="229" y="1959"/>
                    <a:pt x="722" y="2354"/>
                    <a:pt x="1276" y="2354"/>
                  </a:cubicBezTo>
                  <a:cubicBezTo>
                    <a:pt x="1350" y="2354"/>
                    <a:pt x="1424" y="2347"/>
                    <a:pt x="1499" y="2333"/>
                  </a:cubicBezTo>
                  <a:cubicBezTo>
                    <a:pt x="845" y="2210"/>
                    <a:pt x="419" y="1573"/>
                    <a:pt x="563" y="922"/>
                  </a:cubicBezTo>
                  <a:cubicBezTo>
                    <a:pt x="662" y="464"/>
                    <a:pt x="1028" y="109"/>
                    <a:pt x="1489" y="21"/>
                  </a:cubicBezTo>
                  <a:lnTo>
                    <a:pt x="1492" y="21"/>
                  </a:lnTo>
                  <a:cubicBezTo>
                    <a:pt x="1420" y="7"/>
                    <a:pt x="1347" y="0"/>
                    <a:pt x="1275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9006;p80">
              <a:extLst>
                <a:ext uri="{FF2B5EF4-FFF2-40B4-BE49-F238E27FC236}">
                  <a16:creationId xmlns:a16="http://schemas.microsoft.com/office/drawing/2014/main" id="{CB49A659-E159-44E4-9581-678C75260AE7}"/>
                </a:ext>
              </a:extLst>
            </p:cNvPr>
            <p:cNvSpPr/>
            <p:nvPr/>
          </p:nvSpPr>
          <p:spPr>
            <a:xfrm>
              <a:off x="1983956" y="2269032"/>
              <a:ext cx="27849" cy="72539"/>
            </a:xfrm>
            <a:custGeom>
              <a:avLst/>
              <a:gdLst/>
              <a:ahLst/>
              <a:cxnLst/>
              <a:rect l="l" t="t" r="r" b="b"/>
              <a:pathLst>
                <a:path w="1070" h="2787" extrusionOk="0">
                  <a:moveTo>
                    <a:pt x="0" y="0"/>
                  </a:moveTo>
                  <a:cubicBezTo>
                    <a:pt x="236" y="0"/>
                    <a:pt x="426" y="194"/>
                    <a:pt x="426" y="429"/>
                  </a:cubicBezTo>
                  <a:lnTo>
                    <a:pt x="426" y="2572"/>
                  </a:lnTo>
                  <a:cubicBezTo>
                    <a:pt x="426" y="2688"/>
                    <a:pt x="525" y="2787"/>
                    <a:pt x="641" y="2787"/>
                  </a:cubicBezTo>
                  <a:lnTo>
                    <a:pt x="1070" y="2787"/>
                  </a:lnTo>
                  <a:cubicBezTo>
                    <a:pt x="950" y="2787"/>
                    <a:pt x="855" y="2688"/>
                    <a:pt x="855" y="2572"/>
                  </a:cubicBezTo>
                  <a:lnTo>
                    <a:pt x="855" y="429"/>
                  </a:lnTo>
                  <a:cubicBezTo>
                    <a:pt x="855" y="194"/>
                    <a:pt x="662" y="0"/>
                    <a:pt x="426" y="0"/>
                  </a:cubicBezTo>
                  <a:close/>
                </a:path>
              </a:pathLst>
            </a:custGeom>
            <a:solidFill>
              <a:srgbClr val="D0DAE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9007;p80">
              <a:extLst>
                <a:ext uri="{FF2B5EF4-FFF2-40B4-BE49-F238E27FC236}">
                  <a16:creationId xmlns:a16="http://schemas.microsoft.com/office/drawing/2014/main" id="{8F580E38-E91B-4C8D-9218-DDE43BD33805}"/>
                </a:ext>
              </a:extLst>
            </p:cNvPr>
            <p:cNvSpPr/>
            <p:nvPr/>
          </p:nvSpPr>
          <p:spPr>
            <a:xfrm>
              <a:off x="1817093" y="1990798"/>
              <a:ext cx="356004" cy="355900"/>
            </a:xfrm>
            <a:custGeom>
              <a:avLst/>
              <a:gdLst/>
              <a:ahLst/>
              <a:cxnLst/>
              <a:rect l="l" t="t" r="r" b="b"/>
              <a:pathLst>
                <a:path w="13678" h="13674" extrusionOk="0">
                  <a:moveTo>
                    <a:pt x="3522" y="3613"/>
                  </a:moveTo>
                  <a:cubicBezTo>
                    <a:pt x="3592" y="3613"/>
                    <a:pt x="3663" y="3620"/>
                    <a:pt x="3734" y="3636"/>
                  </a:cubicBezTo>
                  <a:cubicBezTo>
                    <a:pt x="4522" y="3808"/>
                    <a:pt x="4768" y="4814"/>
                    <a:pt x="4149" y="5335"/>
                  </a:cubicBezTo>
                  <a:cubicBezTo>
                    <a:pt x="3962" y="5493"/>
                    <a:pt x="3853" y="5729"/>
                    <a:pt x="3853" y="5975"/>
                  </a:cubicBezTo>
                  <a:lnTo>
                    <a:pt x="3853" y="6408"/>
                  </a:lnTo>
                  <a:cubicBezTo>
                    <a:pt x="3853" y="6756"/>
                    <a:pt x="4135" y="7038"/>
                    <a:pt x="4483" y="7038"/>
                  </a:cubicBezTo>
                  <a:lnTo>
                    <a:pt x="6637" y="7038"/>
                  </a:lnTo>
                  <a:lnTo>
                    <a:pt x="6637" y="9191"/>
                  </a:lnTo>
                  <a:cubicBezTo>
                    <a:pt x="6640" y="9318"/>
                    <a:pt x="6538" y="9420"/>
                    <a:pt x="6411" y="9420"/>
                  </a:cubicBezTo>
                  <a:lnTo>
                    <a:pt x="5975" y="9420"/>
                  </a:lnTo>
                  <a:cubicBezTo>
                    <a:pt x="5845" y="9420"/>
                    <a:pt x="5725" y="9367"/>
                    <a:pt x="5644" y="9269"/>
                  </a:cubicBezTo>
                  <a:cubicBezTo>
                    <a:pt x="5362" y="8932"/>
                    <a:pt x="4977" y="8776"/>
                    <a:pt x="4598" y="8776"/>
                  </a:cubicBezTo>
                  <a:cubicBezTo>
                    <a:pt x="3990" y="8776"/>
                    <a:pt x="3394" y="9174"/>
                    <a:pt x="3245" y="9863"/>
                  </a:cubicBezTo>
                  <a:cubicBezTo>
                    <a:pt x="3107" y="10482"/>
                    <a:pt x="3414" y="11119"/>
                    <a:pt x="3987" y="11397"/>
                  </a:cubicBezTo>
                  <a:cubicBezTo>
                    <a:pt x="4179" y="11490"/>
                    <a:pt x="4385" y="11535"/>
                    <a:pt x="4588" y="11535"/>
                  </a:cubicBezTo>
                  <a:cubicBezTo>
                    <a:pt x="4991" y="11535"/>
                    <a:pt x="5386" y="11359"/>
                    <a:pt x="5655" y="11031"/>
                  </a:cubicBezTo>
                  <a:cubicBezTo>
                    <a:pt x="5733" y="10943"/>
                    <a:pt x="5848" y="10890"/>
                    <a:pt x="5970" y="10890"/>
                  </a:cubicBezTo>
                  <a:cubicBezTo>
                    <a:pt x="5974" y="10890"/>
                    <a:pt x="5978" y="10890"/>
                    <a:pt x="5982" y="10891"/>
                  </a:cubicBezTo>
                  <a:lnTo>
                    <a:pt x="6411" y="10891"/>
                  </a:lnTo>
                  <a:cubicBezTo>
                    <a:pt x="6538" y="10891"/>
                    <a:pt x="6640" y="10993"/>
                    <a:pt x="6637" y="11119"/>
                  </a:cubicBezTo>
                  <a:lnTo>
                    <a:pt x="6637" y="13276"/>
                  </a:lnTo>
                  <a:lnTo>
                    <a:pt x="1056" y="13276"/>
                  </a:lnTo>
                  <a:cubicBezTo>
                    <a:pt x="694" y="13273"/>
                    <a:pt x="402" y="12981"/>
                    <a:pt x="402" y="12618"/>
                  </a:cubicBezTo>
                  <a:lnTo>
                    <a:pt x="402" y="7038"/>
                  </a:lnTo>
                  <a:lnTo>
                    <a:pt x="2555" y="7038"/>
                  </a:lnTo>
                  <a:cubicBezTo>
                    <a:pt x="2903" y="7038"/>
                    <a:pt x="3185" y="6756"/>
                    <a:pt x="3185" y="6408"/>
                  </a:cubicBezTo>
                  <a:lnTo>
                    <a:pt x="3185" y="5982"/>
                  </a:lnTo>
                  <a:cubicBezTo>
                    <a:pt x="3188" y="5736"/>
                    <a:pt x="3083" y="5500"/>
                    <a:pt x="2900" y="5342"/>
                  </a:cubicBezTo>
                  <a:cubicBezTo>
                    <a:pt x="2421" y="4951"/>
                    <a:pt x="2425" y="4220"/>
                    <a:pt x="2903" y="3829"/>
                  </a:cubicBezTo>
                  <a:cubicBezTo>
                    <a:pt x="3080" y="3687"/>
                    <a:pt x="3299" y="3613"/>
                    <a:pt x="3522" y="3613"/>
                  </a:cubicBezTo>
                  <a:close/>
                  <a:moveTo>
                    <a:pt x="12621" y="399"/>
                  </a:moveTo>
                  <a:cubicBezTo>
                    <a:pt x="12984" y="399"/>
                    <a:pt x="13276" y="691"/>
                    <a:pt x="13279" y="1053"/>
                  </a:cubicBezTo>
                  <a:lnTo>
                    <a:pt x="13279" y="6637"/>
                  </a:lnTo>
                  <a:lnTo>
                    <a:pt x="13051" y="6637"/>
                  </a:lnTo>
                  <a:cubicBezTo>
                    <a:pt x="12794" y="6647"/>
                    <a:pt x="12794" y="7024"/>
                    <a:pt x="13051" y="7034"/>
                  </a:cubicBezTo>
                  <a:lnTo>
                    <a:pt x="13279" y="7034"/>
                  </a:lnTo>
                  <a:lnTo>
                    <a:pt x="13279" y="12618"/>
                  </a:lnTo>
                  <a:cubicBezTo>
                    <a:pt x="13279" y="12981"/>
                    <a:pt x="12984" y="13276"/>
                    <a:pt x="12621" y="13276"/>
                  </a:cubicBezTo>
                  <a:lnTo>
                    <a:pt x="7038" y="13276"/>
                  </a:lnTo>
                  <a:lnTo>
                    <a:pt x="7038" y="11119"/>
                  </a:lnTo>
                  <a:cubicBezTo>
                    <a:pt x="7038" y="10774"/>
                    <a:pt x="6756" y="10493"/>
                    <a:pt x="6411" y="10493"/>
                  </a:cubicBezTo>
                  <a:lnTo>
                    <a:pt x="5982" y="10493"/>
                  </a:lnTo>
                  <a:cubicBezTo>
                    <a:pt x="5974" y="10493"/>
                    <a:pt x="5967" y="10493"/>
                    <a:pt x="5959" y="10493"/>
                  </a:cubicBezTo>
                  <a:cubicBezTo>
                    <a:pt x="5721" y="10493"/>
                    <a:pt x="5499" y="10597"/>
                    <a:pt x="5345" y="10778"/>
                  </a:cubicBezTo>
                  <a:cubicBezTo>
                    <a:pt x="5149" y="11015"/>
                    <a:pt x="4869" y="11133"/>
                    <a:pt x="4589" y="11133"/>
                  </a:cubicBezTo>
                  <a:cubicBezTo>
                    <a:pt x="4308" y="11133"/>
                    <a:pt x="4027" y="11013"/>
                    <a:pt x="3832" y="10771"/>
                  </a:cubicBezTo>
                  <a:cubicBezTo>
                    <a:pt x="3642" y="10539"/>
                    <a:pt x="3572" y="10236"/>
                    <a:pt x="3635" y="9944"/>
                  </a:cubicBezTo>
                  <a:cubicBezTo>
                    <a:pt x="3743" y="9457"/>
                    <a:pt x="4165" y="9177"/>
                    <a:pt x="4596" y="9177"/>
                  </a:cubicBezTo>
                  <a:cubicBezTo>
                    <a:pt x="4865" y="9177"/>
                    <a:pt x="5138" y="9287"/>
                    <a:pt x="5338" y="9525"/>
                  </a:cubicBezTo>
                  <a:cubicBezTo>
                    <a:pt x="5497" y="9715"/>
                    <a:pt x="5729" y="9821"/>
                    <a:pt x="5975" y="9821"/>
                  </a:cubicBezTo>
                  <a:lnTo>
                    <a:pt x="6411" y="9821"/>
                  </a:lnTo>
                  <a:cubicBezTo>
                    <a:pt x="6756" y="9821"/>
                    <a:pt x="7038" y="9539"/>
                    <a:pt x="7038" y="9191"/>
                  </a:cubicBezTo>
                  <a:lnTo>
                    <a:pt x="7038" y="7038"/>
                  </a:lnTo>
                  <a:lnTo>
                    <a:pt x="9194" y="7038"/>
                  </a:lnTo>
                  <a:cubicBezTo>
                    <a:pt x="9321" y="7038"/>
                    <a:pt x="9423" y="7140"/>
                    <a:pt x="9423" y="7267"/>
                  </a:cubicBezTo>
                  <a:lnTo>
                    <a:pt x="9423" y="7703"/>
                  </a:lnTo>
                  <a:cubicBezTo>
                    <a:pt x="9423" y="7830"/>
                    <a:pt x="9367" y="7953"/>
                    <a:pt x="9268" y="8034"/>
                  </a:cubicBezTo>
                  <a:cubicBezTo>
                    <a:pt x="8396" y="8769"/>
                    <a:pt x="8744" y="10187"/>
                    <a:pt x="9863" y="10433"/>
                  </a:cubicBezTo>
                  <a:cubicBezTo>
                    <a:pt x="9958" y="10454"/>
                    <a:pt x="10056" y="10465"/>
                    <a:pt x="10155" y="10465"/>
                  </a:cubicBezTo>
                  <a:cubicBezTo>
                    <a:pt x="10736" y="10465"/>
                    <a:pt x="11256" y="10102"/>
                    <a:pt x="11453" y="9554"/>
                  </a:cubicBezTo>
                  <a:cubicBezTo>
                    <a:pt x="11650" y="9005"/>
                    <a:pt x="11485" y="8392"/>
                    <a:pt x="11035" y="8023"/>
                  </a:cubicBezTo>
                  <a:cubicBezTo>
                    <a:pt x="10940" y="7939"/>
                    <a:pt x="10890" y="7819"/>
                    <a:pt x="10894" y="7692"/>
                  </a:cubicBezTo>
                  <a:lnTo>
                    <a:pt x="10894" y="7267"/>
                  </a:lnTo>
                  <a:cubicBezTo>
                    <a:pt x="10894" y="7140"/>
                    <a:pt x="10996" y="7038"/>
                    <a:pt x="11123" y="7038"/>
                  </a:cubicBezTo>
                  <a:lnTo>
                    <a:pt x="12192" y="7038"/>
                  </a:lnTo>
                  <a:cubicBezTo>
                    <a:pt x="12196" y="7038"/>
                    <a:pt x="12200" y="7038"/>
                    <a:pt x="12204" y="7038"/>
                  </a:cubicBezTo>
                  <a:cubicBezTo>
                    <a:pt x="12312" y="7038"/>
                    <a:pt x="12403" y="6949"/>
                    <a:pt x="12403" y="6837"/>
                  </a:cubicBezTo>
                  <a:cubicBezTo>
                    <a:pt x="12403" y="6727"/>
                    <a:pt x="12308" y="6637"/>
                    <a:pt x="12198" y="6637"/>
                  </a:cubicBezTo>
                  <a:cubicBezTo>
                    <a:pt x="12196" y="6637"/>
                    <a:pt x="12194" y="6637"/>
                    <a:pt x="12192" y="6637"/>
                  </a:cubicBezTo>
                  <a:lnTo>
                    <a:pt x="11123" y="6637"/>
                  </a:lnTo>
                  <a:cubicBezTo>
                    <a:pt x="10774" y="6637"/>
                    <a:pt x="10493" y="6918"/>
                    <a:pt x="10493" y="7267"/>
                  </a:cubicBezTo>
                  <a:lnTo>
                    <a:pt x="10493" y="7692"/>
                  </a:lnTo>
                  <a:cubicBezTo>
                    <a:pt x="10486" y="7939"/>
                    <a:pt x="10591" y="8174"/>
                    <a:pt x="10778" y="8333"/>
                  </a:cubicBezTo>
                  <a:cubicBezTo>
                    <a:pt x="11256" y="8727"/>
                    <a:pt x="11253" y="9455"/>
                    <a:pt x="10774" y="9846"/>
                  </a:cubicBezTo>
                  <a:cubicBezTo>
                    <a:pt x="10597" y="9988"/>
                    <a:pt x="10376" y="10065"/>
                    <a:pt x="10152" y="10065"/>
                  </a:cubicBezTo>
                  <a:cubicBezTo>
                    <a:pt x="10082" y="10065"/>
                    <a:pt x="10013" y="10058"/>
                    <a:pt x="9944" y="10043"/>
                  </a:cubicBezTo>
                  <a:cubicBezTo>
                    <a:pt x="9156" y="9867"/>
                    <a:pt x="8909" y="8860"/>
                    <a:pt x="9529" y="8340"/>
                  </a:cubicBezTo>
                  <a:cubicBezTo>
                    <a:pt x="9715" y="8181"/>
                    <a:pt x="9824" y="7949"/>
                    <a:pt x="9821" y="7703"/>
                  </a:cubicBezTo>
                  <a:lnTo>
                    <a:pt x="9821" y="7267"/>
                  </a:lnTo>
                  <a:cubicBezTo>
                    <a:pt x="9821" y="6918"/>
                    <a:pt x="9539" y="6640"/>
                    <a:pt x="9194" y="6637"/>
                  </a:cubicBezTo>
                  <a:lnTo>
                    <a:pt x="7038" y="6637"/>
                  </a:lnTo>
                  <a:lnTo>
                    <a:pt x="7038" y="4483"/>
                  </a:lnTo>
                  <a:cubicBezTo>
                    <a:pt x="7038" y="4357"/>
                    <a:pt x="7140" y="4255"/>
                    <a:pt x="7266" y="4255"/>
                  </a:cubicBezTo>
                  <a:lnTo>
                    <a:pt x="7703" y="4255"/>
                  </a:lnTo>
                  <a:cubicBezTo>
                    <a:pt x="7706" y="4255"/>
                    <a:pt x="7710" y="4255"/>
                    <a:pt x="7714" y="4255"/>
                  </a:cubicBezTo>
                  <a:cubicBezTo>
                    <a:pt x="7837" y="4255"/>
                    <a:pt x="7955" y="4310"/>
                    <a:pt x="8033" y="4406"/>
                  </a:cubicBezTo>
                  <a:cubicBezTo>
                    <a:pt x="8316" y="4742"/>
                    <a:pt x="8701" y="4897"/>
                    <a:pt x="9081" y="4897"/>
                  </a:cubicBezTo>
                  <a:cubicBezTo>
                    <a:pt x="9688" y="4897"/>
                    <a:pt x="10284" y="4501"/>
                    <a:pt x="10433" y="3815"/>
                  </a:cubicBezTo>
                  <a:cubicBezTo>
                    <a:pt x="10570" y="3192"/>
                    <a:pt x="10261" y="2555"/>
                    <a:pt x="9691" y="2277"/>
                  </a:cubicBezTo>
                  <a:cubicBezTo>
                    <a:pt x="9498" y="2184"/>
                    <a:pt x="9293" y="2139"/>
                    <a:pt x="9090" y="2139"/>
                  </a:cubicBezTo>
                  <a:cubicBezTo>
                    <a:pt x="8687" y="2139"/>
                    <a:pt x="8292" y="2316"/>
                    <a:pt x="8023" y="2643"/>
                  </a:cubicBezTo>
                  <a:cubicBezTo>
                    <a:pt x="7941" y="2732"/>
                    <a:pt x="7826" y="2784"/>
                    <a:pt x="7707" y="2784"/>
                  </a:cubicBezTo>
                  <a:cubicBezTo>
                    <a:pt x="7703" y="2784"/>
                    <a:pt x="7699" y="2784"/>
                    <a:pt x="7696" y="2784"/>
                  </a:cubicBezTo>
                  <a:lnTo>
                    <a:pt x="7266" y="2784"/>
                  </a:lnTo>
                  <a:cubicBezTo>
                    <a:pt x="7140" y="2784"/>
                    <a:pt x="7038" y="2682"/>
                    <a:pt x="7038" y="2555"/>
                  </a:cubicBezTo>
                  <a:lnTo>
                    <a:pt x="7038" y="1486"/>
                  </a:lnTo>
                  <a:cubicBezTo>
                    <a:pt x="7032" y="1357"/>
                    <a:pt x="6936" y="1293"/>
                    <a:pt x="6839" y="1293"/>
                  </a:cubicBezTo>
                  <a:cubicBezTo>
                    <a:pt x="6742" y="1293"/>
                    <a:pt x="6645" y="1357"/>
                    <a:pt x="6640" y="1486"/>
                  </a:cubicBezTo>
                  <a:lnTo>
                    <a:pt x="6640" y="2555"/>
                  </a:lnTo>
                  <a:cubicBezTo>
                    <a:pt x="6637" y="2900"/>
                    <a:pt x="6918" y="3182"/>
                    <a:pt x="7266" y="3185"/>
                  </a:cubicBezTo>
                  <a:lnTo>
                    <a:pt x="7696" y="3185"/>
                  </a:lnTo>
                  <a:cubicBezTo>
                    <a:pt x="7700" y="3185"/>
                    <a:pt x="7703" y="3185"/>
                    <a:pt x="7707" y="3185"/>
                  </a:cubicBezTo>
                  <a:cubicBezTo>
                    <a:pt x="7946" y="3185"/>
                    <a:pt x="8177" y="3080"/>
                    <a:pt x="8332" y="2897"/>
                  </a:cubicBezTo>
                  <a:cubicBezTo>
                    <a:pt x="8528" y="2659"/>
                    <a:pt x="8808" y="2540"/>
                    <a:pt x="9087" y="2540"/>
                  </a:cubicBezTo>
                  <a:cubicBezTo>
                    <a:pt x="9369" y="2540"/>
                    <a:pt x="9651" y="2661"/>
                    <a:pt x="9845" y="2904"/>
                  </a:cubicBezTo>
                  <a:cubicBezTo>
                    <a:pt x="10032" y="3136"/>
                    <a:pt x="10106" y="3438"/>
                    <a:pt x="10042" y="3730"/>
                  </a:cubicBezTo>
                  <a:cubicBezTo>
                    <a:pt x="9934" y="4217"/>
                    <a:pt x="9512" y="4498"/>
                    <a:pt x="9082" y="4498"/>
                  </a:cubicBezTo>
                  <a:cubicBezTo>
                    <a:pt x="8813" y="4498"/>
                    <a:pt x="8540" y="4388"/>
                    <a:pt x="8339" y="4149"/>
                  </a:cubicBezTo>
                  <a:cubicBezTo>
                    <a:pt x="8181" y="3959"/>
                    <a:pt x="7949" y="3854"/>
                    <a:pt x="7703" y="3854"/>
                  </a:cubicBezTo>
                  <a:lnTo>
                    <a:pt x="7266" y="3854"/>
                  </a:lnTo>
                  <a:cubicBezTo>
                    <a:pt x="6918" y="3854"/>
                    <a:pt x="6637" y="4135"/>
                    <a:pt x="6637" y="4483"/>
                  </a:cubicBezTo>
                  <a:lnTo>
                    <a:pt x="6637" y="6637"/>
                  </a:lnTo>
                  <a:lnTo>
                    <a:pt x="4483" y="6637"/>
                  </a:lnTo>
                  <a:cubicBezTo>
                    <a:pt x="4357" y="6637"/>
                    <a:pt x="4255" y="6535"/>
                    <a:pt x="4255" y="6408"/>
                  </a:cubicBezTo>
                  <a:lnTo>
                    <a:pt x="4255" y="5975"/>
                  </a:lnTo>
                  <a:cubicBezTo>
                    <a:pt x="4255" y="5845"/>
                    <a:pt x="4311" y="5725"/>
                    <a:pt x="4406" y="5641"/>
                  </a:cubicBezTo>
                  <a:cubicBezTo>
                    <a:pt x="5282" y="4906"/>
                    <a:pt x="4930" y="3484"/>
                    <a:pt x="3815" y="3241"/>
                  </a:cubicBezTo>
                  <a:cubicBezTo>
                    <a:pt x="3715" y="3220"/>
                    <a:pt x="3617" y="3210"/>
                    <a:pt x="3520" y="3210"/>
                  </a:cubicBezTo>
                  <a:cubicBezTo>
                    <a:pt x="2779" y="3210"/>
                    <a:pt x="2143" y="3811"/>
                    <a:pt x="2143" y="4589"/>
                  </a:cubicBezTo>
                  <a:cubicBezTo>
                    <a:pt x="2143" y="5001"/>
                    <a:pt x="2326" y="5391"/>
                    <a:pt x="2647" y="5652"/>
                  </a:cubicBezTo>
                  <a:cubicBezTo>
                    <a:pt x="2738" y="5736"/>
                    <a:pt x="2791" y="5856"/>
                    <a:pt x="2787" y="5982"/>
                  </a:cubicBezTo>
                  <a:lnTo>
                    <a:pt x="2787" y="6408"/>
                  </a:lnTo>
                  <a:cubicBezTo>
                    <a:pt x="2784" y="6535"/>
                    <a:pt x="2682" y="6637"/>
                    <a:pt x="2559" y="6637"/>
                  </a:cubicBezTo>
                  <a:lnTo>
                    <a:pt x="402" y="6637"/>
                  </a:lnTo>
                  <a:lnTo>
                    <a:pt x="402" y="1056"/>
                  </a:lnTo>
                  <a:cubicBezTo>
                    <a:pt x="402" y="694"/>
                    <a:pt x="697" y="402"/>
                    <a:pt x="1060" y="399"/>
                  </a:cubicBezTo>
                  <a:lnTo>
                    <a:pt x="6640" y="399"/>
                  </a:lnTo>
                  <a:lnTo>
                    <a:pt x="6640" y="627"/>
                  </a:lnTo>
                  <a:cubicBezTo>
                    <a:pt x="6633" y="740"/>
                    <a:pt x="6724" y="835"/>
                    <a:pt x="6841" y="835"/>
                  </a:cubicBezTo>
                  <a:cubicBezTo>
                    <a:pt x="6953" y="835"/>
                    <a:pt x="7045" y="740"/>
                    <a:pt x="7041" y="627"/>
                  </a:cubicBezTo>
                  <a:lnTo>
                    <a:pt x="7041" y="399"/>
                  </a:lnTo>
                  <a:close/>
                  <a:moveTo>
                    <a:pt x="1056" y="1"/>
                  </a:moveTo>
                  <a:cubicBezTo>
                    <a:pt x="476" y="1"/>
                    <a:pt x="4" y="472"/>
                    <a:pt x="1" y="1056"/>
                  </a:cubicBezTo>
                  <a:lnTo>
                    <a:pt x="1" y="12618"/>
                  </a:lnTo>
                  <a:cubicBezTo>
                    <a:pt x="4" y="13199"/>
                    <a:pt x="476" y="13670"/>
                    <a:pt x="1056" y="13674"/>
                  </a:cubicBezTo>
                  <a:lnTo>
                    <a:pt x="12621" y="13674"/>
                  </a:lnTo>
                  <a:cubicBezTo>
                    <a:pt x="13202" y="13670"/>
                    <a:pt x="13673" y="13199"/>
                    <a:pt x="13677" y="12618"/>
                  </a:cubicBezTo>
                  <a:lnTo>
                    <a:pt x="13677" y="1056"/>
                  </a:lnTo>
                  <a:cubicBezTo>
                    <a:pt x="13673" y="472"/>
                    <a:pt x="13202" y="1"/>
                    <a:pt x="126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Interessen und Zukunftspläne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F798233-EA02-406F-B29E-9130BBDF00BD}"/>
              </a:ext>
            </a:extLst>
          </p:cNvPr>
          <p:cNvSpPr txBox="1"/>
          <p:nvPr/>
        </p:nvSpPr>
        <p:spPr>
          <a:xfrm>
            <a:off x="898793" y="6185794"/>
            <a:ext cx="460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* Studierendenbefragung Mai 2023, n=527 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8F80EF5B-DA0F-4F11-9822-386AF4FB76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9589" y="2206739"/>
          <a:ext cx="808482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333">
                  <a:extLst>
                    <a:ext uri="{9D8B030D-6E8A-4147-A177-3AD203B41FA5}">
                      <a16:colId xmlns:a16="http://schemas.microsoft.com/office/drawing/2014/main" val="3795043922"/>
                    </a:ext>
                  </a:extLst>
                </a:gridCol>
                <a:gridCol w="2558487">
                  <a:extLst>
                    <a:ext uri="{9D8B030D-6E8A-4147-A177-3AD203B41FA5}">
                      <a16:colId xmlns:a16="http://schemas.microsoft.com/office/drawing/2014/main" val="393275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2000" dirty="0"/>
                        <a:t>Alternativen zum Studium an der HS Kehl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969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Hochschulstudium nicht-technischer Bereich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35,9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656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Universitätsstudium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23,8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286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Ausbildung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22,4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321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Hochschule im technischen oder betriebswirtschaftlichen Bereich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13,3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685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Duale Hochschule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4,6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354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228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/>
        </p:nvSpPr>
        <p:spPr bwMode="auto">
          <a:xfrm>
            <a:off x="430212" y="1324554"/>
            <a:ext cx="8283575" cy="470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430212" y="1534616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Interessen und Zukunftspläne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F798233-EA02-406F-B29E-9130BBDF00BD}"/>
              </a:ext>
            </a:extLst>
          </p:cNvPr>
          <p:cNvSpPr txBox="1"/>
          <p:nvPr/>
        </p:nvSpPr>
        <p:spPr>
          <a:xfrm>
            <a:off x="234315" y="6273666"/>
            <a:ext cx="460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* Studierendenbefragung Mai 2023, n=527 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33118AFB-F709-4CDE-A732-96644BE66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574" y="3543301"/>
            <a:ext cx="4311213" cy="2591314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9198CC7B-2C03-4FA8-B983-F10BA850F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90" y="1095289"/>
            <a:ext cx="4279763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4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/>
        </p:nvSpPr>
        <p:spPr bwMode="auto">
          <a:xfrm>
            <a:off x="430212" y="1324554"/>
            <a:ext cx="8283575" cy="470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430212" y="1534616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Interessen und Zukunftspläne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F798233-EA02-406F-B29E-9130BBDF00BD}"/>
              </a:ext>
            </a:extLst>
          </p:cNvPr>
          <p:cNvSpPr txBox="1"/>
          <p:nvPr/>
        </p:nvSpPr>
        <p:spPr>
          <a:xfrm>
            <a:off x="586740" y="6273666"/>
            <a:ext cx="460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* Studierendenbefragung Mai 2023, n=527 </a:t>
            </a:r>
          </a:p>
        </p:txBody>
      </p:sp>
      <p:sp>
        <p:nvSpPr>
          <p:cNvPr id="26" name="Inhaltsplatzhalter 2">
            <a:extLst>
              <a:ext uri="{FF2B5EF4-FFF2-40B4-BE49-F238E27FC236}">
                <a16:creationId xmlns:a16="http://schemas.microsoft.com/office/drawing/2014/main" id="{69E13338-1E29-4227-A0E6-2F2064C45726}"/>
              </a:ext>
            </a:extLst>
          </p:cNvPr>
          <p:cNvSpPr txBox="1">
            <a:spLocks/>
          </p:cNvSpPr>
          <p:nvPr/>
        </p:nvSpPr>
        <p:spPr>
          <a:xfrm>
            <a:off x="166686" y="1321594"/>
            <a:ext cx="5922387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Arial"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4F6B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Gewünschter Tätigkeitsumfang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Nur 55% sehen sich in der Zukunft auf einer Vollzeitstelle</a:t>
            </a:r>
          </a:p>
          <a:p>
            <a:pPr lvl="1">
              <a:buClr>
                <a:srgbClr val="12488A"/>
              </a:buClr>
              <a:buFont typeface="Wingdings" panose="05000000000000000000" pitchFamily="2" charset="2"/>
              <a:buChar char="§"/>
              <a:defRPr/>
            </a:pPr>
            <a:r>
              <a:rPr lang="de-DE" sz="2000" dirty="0"/>
              <a:t>39% sehen sich in Teilzeitbeschäftigung von mehr als 50% einer Vollzeitstelle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Arial"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4F6B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Angestrebte Führungsebene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49% höheres Management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32% mittleres Management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10% Sachbearbeitung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4,4% Bürgermeisteramt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Arial"/>
              <a:buNone/>
              <a:tabLst/>
              <a:defRPr/>
            </a:pP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Arial"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4F6BB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Keine signifikanten Geschlechtsunterschiede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2488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Bildplatzhalter 26">
            <a:extLst>
              <a:ext uri="{FF2B5EF4-FFF2-40B4-BE49-F238E27FC236}">
                <a16:creationId xmlns:a16="http://schemas.microsoft.com/office/drawing/2014/main" id="{DD35FB47-0711-47E1-B3F7-D5EEB47283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A7FAF524-9291-4B1C-B2AC-E05B1490C2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639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7429500" y="6520728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Fragen zur Studienmotivation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FD0C28C-C9C2-43B3-8A5E-5534C06B6CF7}"/>
              </a:ext>
            </a:extLst>
          </p:cNvPr>
          <p:cNvSpPr txBox="1"/>
          <p:nvPr/>
        </p:nvSpPr>
        <p:spPr>
          <a:xfrm>
            <a:off x="1174282" y="1944303"/>
            <a:ext cx="60735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1"/>
                </a:solidFill>
              </a:rPr>
              <a:t>Intrinsische Faktoren: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Interessen hinsichtlich der Inhalte des Studiums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Interessen hinsichtlich der Inhalte des Berufs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>
                <a:solidFill>
                  <a:schemeClr val="accent1"/>
                </a:solidFill>
              </a:rPr>
              <a:t>Extrinsische Faktoren: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Bezahlung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Verbeamtung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Sicherheit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Aufstiegsmöglichkeiten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>
                <a:solidFill>
                  <a:schemeClr val="accent1"/>
                </a:solidFill>
              </a:rPr>
              <a:t>Praktische Faktoren: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Wohnortnähe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Teilzeitmöglichkeiten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AB1A10-02ED-4AF4-856B-42DA82F2B01C}"/>
              </a:ext>
            </a:extLst>
          </p:cNvPr>
          <p:cNvSpPr txBox="1"/>
          <p:nvPr/>
        </p:nvSpPr>
        <p:spPr>
          <a:xfrm>
            <a:off x="519764" y="1280160"/>
            <a:ext cx="441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Insgesamt 15 Items</a:t>
            </a:r>
          </a:p>
        </p:txBody>
      </p:sp>
    </p:spTree>
    <p:extLst>
      <p:ext uri="{BB962C8B-B14F-4D97-AF65-F5344CB8AC3E}">
        <p14:creationId xmlns:p14="http://schemas.microsoft.com/office/powerpoint/2010/main" val="2681931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046DB60-C6EB-47D2-9EB5-F4A571D1332C}"/>
              </a:ext>
            </a:extLst>
          </p:cNvPr>
          <p:cNvSpPr txBox="1">
            <a:spLocks/>
          </p:cNvSpPr>
          <p:nvPr/>
        </p:nvSpPr>
        <p:spPr>
          <a:xfrm>
            <a:off x="7429500" y="6520728"/>
            <a:ext cx="8020049" cy="47024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pPr marL="457200" lvl="1" indent="0">
              <a:buClr>
                <a:schemeClr val="accent1"/>
              </a:buClr>
              <a:buNone/>
            </a:pPr>
            <a:endParaRPr lang="de-DE" sz="2400" dirty="0"/>
          </a:p>
          <a:p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711B9C6C-55E1-4FA7-A0CC-C4CF050B2D14}"/>
              </a:ext>
            </a:extLst>
          </p:cNvPr>
          <p:cNvSpPr>
            <a:spLocks noGrp="1"/>
          </p:cNvSpPr>
          <p:nvPr/>
        </p:nvSpPr>
        <p:spPr bwMode="auto">
          <a:xfrm>
            <a:off x="348788" y="180889"/>
            <a:ext cx="675362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sz="2800" b="1" dirty="0">
                <a:solidFill>
                  <a:schemeClr val="accent1"/>
                </a:solidFill>
              </a:rPr>
              <a:t>Studienmotivation</a:t>
            </a:r>
          </a:p>
        </p:txBody>
      </p: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E9C67F8B-AF48-49F9-B554-90C5AA6C66BB}"/>
              </a:ext>
            </a:extLst>
          </p:cNvPr>
          <p:cNvGrpSpPr/>
          <p:nvPr/>
        </p:nvGrpSpPr>
        <p:grpSpPr>
          <a:xfrm>
            <a:off x="1167188" y="1968211"/>
            <a:ext cx="6096000" cy="4064000"/>
            <a:chOff x="1790643" y="1968211"/>
            <a:chExt cx="6096000" cy="4064000"/>
          </a:xfrm>
        </p:grpSpPr>
        <p:graphicFrame>
          <p:nvGraphicFramePr>
            <p:cNvPr id="4" name="Diagramm 3">
              <a:extLst>
                <a:ext uri="{FF2B5EF4-FFF2-40B4-BE49-F238E27FC236}">
                  <a16:creationId xmlns:a16="http://schemas.microsoft.com/office/drawing/2014/main" id="{4C304947-E136-47F2-A18E-D90E27525DD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50048114"/>
                </p:ext>
              </p:extLst>
            </p:nvPr>
          </p:nvGraphicFramePr>
          <p:xfrm>
            <a:off x="1790643" y="1968211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88" name="Textfeld 87">
              <a:extLst>
                <a:ext uri="{FF2B5EF4-FFF2-40B4-BE49-F238E27FC236}">
                  <a16:creationId xmlns:a16="http://schemas.microsoft.com/office/drawing/2014/main" id="{29E2996F-FAD3-4AD8-93A9-683AD4C88F1B}"/>
                </a:ext>
              </a:extLst>
            </p:cNvPr>
            <p:cNvSpPr txBox="1"/>
            <p:nvPr/>
          </p:nvSpPr>
          <p:spPr>
            <a:xfrm>
              <a:off x="3169227" y="2376839"/>
              <a:ext cx="13508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ea typeface="Calibri" panose="020F0502020204030204" pitchFamily="34" charset="0"/>
                  <a:cs typeface="Calibri" panose="020F0502020204030204" pitchFamily="34" charset="0"/>
                </a:rPr>
                <a:t>Public Service Motivation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89" name="Textfeld 88">
              <a:extLst>
                <a:ext uri="{FF2B5EF4-FFF2-40B4-BE49-F238E27FC236}">
                  <a16:creationId xmlns:a16="http://schemas.microsoft.com/office/drawing/2014/main" id="{078E05DC-690A-4A40-B774-3F1E6B255A0A}"/>
                </a:ext>
              </a:extLst>
            </p:cNvPr>
            <p:cNvSpPr txBox="1"/>
            <p:nvPr/>
          </p:nvSpPr>
          <p:spPr>
            <a:xfrm>
              <a:off x="6026728" y="2449576"/>
              <a:ext cx="14027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ea typeface="Calibri" panose="020F0502020204030204" pitchFamily="34" charset="0"/>
                  <a:cs typeface="Calibri" panose="020F0502020204030204" pitchFamily="34" charset="0"/>
                </a:rPr>
                <a:t>Heimat und Work-Life-Balance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90" name="Textfeld 89">
              <a:extLst>
                <a:ext uri="{FF2B5EF4-FFF2-40B4-BE49-F238E27FC236}">
                  <a16:creationId xmlns:a16="http://schemas.microsoft.com/office/drawing/2014/main" id="{026BD283-98B5-4527-908B-4B8546EAFB73}"/>
                </a:ext>
              </a:extLst>
            </p:cNvPr>
            <p:cNvSpPr txBox="1"/>
            <p:nvPr/>
          </p:nvSpPr>
          <p:spPr>
            <a:xfrm>
              <a:off x="4572000" y="4383533"/>
              <a:ext cx="13300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ea typeface="Calibri" panose="020F0502020204030204" pitchFamily="34" charset="0"/>
                  <a:cs typeface="Calibri" panose="020F0502020204030204" pitchFamily="34" charset="0"/>
                </a:rPr>
                <a:t>Sicherheit und Bezahlung</a:t>
              </a:r>
              <a:endParaRPr lang="de-DE" dirty="0"/>
            </a:p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3100809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-Design">
  <a:themeElements>
    <a:clrScheme name="Benutzerdefiniert 2">
      <a:dk1>
        <a:sysClr val="windowText" lastClr="000000"/>
      </a:dk1>
      <a:lt1>
        <a:sysClr val="window" lastClr="FFFFFF"/>
      </a:lt1>
      <a:dk2>
        <a:srgbClr val="636463"/>
      </a:dk2>
      <a:lt2>
        <a:srgbClr val="FFFFFF"/>
      </a:lt2>
      <a:accent1>
        <a:srgbClr val="2160A6"/>
      </a:accent1>
      <a:accent2>
        <a:srgbClr val="FFFFFF"/>
      </a:accent2>
      <a:accent3>
        <a:srgbClr val="636463"/>
      </a:accent3>
      <a:accent4>
        <a:srgbClr val="8A8A89"/>
      </a:accent4>
      <a:accent5>
        <a:srgbClr val="12488A"/>
      </a:accent5>
      <a:accent6>
        <a:srgbClr val="4F6BB5"/>
      </a:accent6>
      <a:hlink>
        <a:srgbClr val="000000"/>
      </a:hlink>
      <a:folHlink>
        <a:srgbClr val="00000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Microsoft Office PowerPoint</Application>
  <PresentationFormat>Bildschirmpräsentation (4:3)</PresentationFormat>
  <Paragraphs>196</Paragraphs>
  <Slides>14</Slides>
  <Notes>14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Calibri</vt:lpstr>
      <vt:lpstr>Symbol</vt:lpstr>
      <vt:lpstr>Wingdings</vt:lpstr>
      <vt:lpstr>Office-Design</vt:lpstr>
      <vt:lpstr>think-cell Folie</vt:lpstr>
      <vt:lpstr>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TiO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Trippel, Claudia</dc:creator>
  <cp:lastModifiedBy>Hurrle, Beatrice</cp:lastModifiedBy>
  <cp:revision>45</cp:revision>
  <dcterms:created xsi:type="dcterms:W3CDTF">2019-07-02T12:50:16Z</dcterms:created>
  <dcterms:modified xsi:type="dcterms:W3CDTF">2024-04-24T08:50:40Z</dcterms:modified>
</cp:coreProperties>
</file>